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77"/>
  </p:notesMasterIdLst>
  <p:handoutMasterIdLst>
    <p:handoutMasterId r:id="rId78"/>
  </p:handoutMasterIdLst>
  <p:sldIdLst>
    <p:sldId id="256" r:id="rId2"/>
    <p:sldId id="258" r:id="rId3"/>
    <p:sldId id="343" r:id="rId4"/>
    <p:sldId id="260" r:id="rId5"/>
    <p:sldId id="308" r:id="rId6"/>
    <p:sldId id="264" r:id="rId7"/>
    <p:sldId id="344" r:id="rId8"/>
    <p:sldId id="262" r:id="rId9"/>
    <p:sldId id="345" r:id="rId10"/>
    <p:sldId id="346" r:id="rId11"/>
    <p:sldId id="263" r:id="rId12"/>
    <p:sldId id="347" r:id="rId13"/>
    <p:sldId id="348" r:id="rId14"/>
    <p:sldId id="349" r:id="rId15"/>
    <p:sldId id="266" r:id="rId16"/>
    <p:sldId id="361" r:id="rId17"/>
    <p:sldId id="267" r:id="rId18"/>
    <p:sldId id="265" r:id="rId19"/>
    <p:sldId id="261" r:id="rId20"/>
    <p:sldId id="317" r:id="rId21"/>
    <p:sldId id="279" r:id="rId22"/>
    <p:sldId id="286" r:id="rId23"/>
    <p:sldId id="350" r:id="rId24"/>
    <p:sldId id="270" r:id="rId25"/>
    <p:sldId id="271" r:id="rId26"/>
    <p:sldId id="282" r:id="rId27"/>
    <p:sldId id="272" r:id="rId28"/>
    <p:sldId id="287" r:id="rId29"/>
    <p:sldId id="273" r:id="rId30"/>
    <p:sldId id="327" r:id="rId31"/>
    <p:sldId id="328" r:id="rId32"/>
    <p:sldId id="329" r:id="rId33"/>
    <p:sldId id="274" r:id="rId34"/>
    <p:sldId id="307" r:id="rId35"/>
    <p:sldId id="310" r:id="rId36"/>
    <p:sldId id="311" r:id="rId37"/>
    <p:sldId id="330" r:id="rId38"/>
    <p:sldId id="326" r:id="rId39"/>
    <p:sldId id="276" r:id="rId40"/>
    <p:sldId id="280" r:id="rId41"/>
    <p:sldId id="312" r:id="rId42"/>
    <p:sldId id="313" r:id="rId43"/>
    <p:sldId id="351" r:id="rId44"/>
    <p:sldId id="318" r:id="rId45"/>
    <p:sldId id="352" r:id="rId46"/>
    <p:sldId id="289" r:id="rId47"/>
    <p:sldId id="300" r:id="rId48"/>
    <p:sldId id="301" r:id="rId49"/>
    <p:sldId id="359" r:id="rId50"/>
    <p:sldId id="335" r:id="rId51"/>
    <p:sldId id="336" r:id="rId52"/>
    <p:sldId id="331" r:id="rId53"/>
    <p:sldId id="332" r:id="rId54"/>
    <p:sldId id="333" r:id="rId55"/>
    <p:sldId id="337" r:id="rId56"/>
    <p:sldId id="338" r:id="rId57"/>
    <p:sldId id="339" r:id="rId58"/>
    <p:sldId id="340" r:id="rId59"/>
    <p:sldId id="341" r:id="rId60"/>
    <p:sldId id="342" r:id="rId61"/>
    <p:sldId id="324" r:id="rId62"/>
    <p:sldId id="353" r:id="rId63"/>
    <p:sldId id="320" r:id="rId64"/>
    <p:sldId id="354" r:id="rId65"/>
    <p:sldId id="315" r:id="rId66"/>
    <p:sldId id="321" r:id="rId67"/>
    <p:sldId id="322" r:id="rId68"/>
    <p:sldId id="358" r:id="rId69"/>
    <p:sldId id="356" r:id="rId70"/>
    <p:sldId id="355" r:id="rId71"/>
    <p:sldId id="334" r:id="rId72"/>
    <p:sldId id="357" r:id="rId73"/>
    <p:sldId id="360" r:id="rId74"/>
    <p:sldId id="325" r:id="rId75"/>
    <p:sldId id="259" r:id="rId76"/>
  </p:sldIdLst>
  <p:sldSz cx="9144000" cy="6858000" type="screen4x3"/>
  <p:notesSz cx="9601200" cy="73152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D9D9D9"/>
    <a:srgbClr val="9966FF"/>
    <a:srgbClr val="74D21E"/>
    <a:srgbClr val="CC33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34" autoAdjust="0"/>
    <p:restoredTop sz="67253" autoAdjust="0"/>
  </p:normalViewPr>
  <p:slideViewPr>
    <p:cSldViewPr>
      <p:cViewPr varScale="1">
        <p:scale>
          <a:sx n="102" d="100"/>
          <a:sy n="102" d="100"/>
        </p:scale>
        <p:origin x="780" y="11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6674" name="Rectangle 2"/>
          <p:cNvSpPr>
            <a:spLocks noGrp="1" noChangeArrowheads="1"/>
          </p:cNvSpPr>
          <p:nvPr>
            <p:ph type="hdr" sz="quarter"/>
          </p:nvPr>
        </p:nvSpPr>
        <p:spPr bwMode="auto">
          <a:xfrm>
            <a:off x="0" y="0"/>
            <a:ext cx="4160937" cy="3652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66788" eaLnBrk="1" hangingPunct="1">
              <a:defRPr sz="1300"/>
            </a:lvl1pPr>
          </a:lstStyle>
          <a:p>
            <a:pPr>
              <a:defRPr/>
            </a:pPr>
            <a:endParaRPr lang="en-US"/>
          </a:p>
        </p:txBody>
      </p:sp>
      <p:sp>
        <p:nvSpPr>
          <p:cNvPr id="156675" name="Rectangle 3"/>
          <p:cNvSpPr>
            <a:spLocks noGrp="1" noChangeArrowheads="1"/>
          </p:cNvSpPr>
          <p:nvPr>
            <p:ph type="dt" sz="quarter" idx="1"/>
          </p:nvPr>
        </p:nvSpPr>
        <p:spPr bwMode="auto">
          <a:xfrm>
            <a:off x="5438180" y="0"/>
            <a:ext cx="4160937" cy="3652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66788" eaLnBrk="1" hangingPunct="1">
              <a:defRPr sz="1300"/>
            </a:lvl1pPr>
          </a:lstStyle>
          <a:p>
            <a:pPr>
              <a:defRPr/>
            </a:pPr>
            <a:endParaRPr lang="en-US"/>
          </a:p>
        </p:txBody>
      </p:sp>
      <p:sp>
        <p:nvSpPr>
          <p:cNvPr id="156676" name="Rectangle 4"/>
          <p:cNvSpPr>
            <a:spLocks noGrp="1" noChangeArrowheads="1"/>
          </p:cNvSpPr>
          <p:nvPr>
            <p:ph type="ftr" sz="quarter" idx="2"/>
          </p:nvPr>
        </p:nvSpPr>
        <p:spPr bwMode="auto">
          <a:xfrm>
            <a:off x="0" y="6948715"/>
            <a:ext cx="4160937" cy="3652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defTabSz="966788" eaLnBrk="1" hangingPunct="1">
              <a:defRPr sz="1300"/>
            </a:lvl1pPr>
          </a:lstStyle>
          <a:p>
            <a:pPr>
              <a:defRPr/>
            </a:pPr>
            <a:endParaRPr lang="en-US"/>
          </a:p>
        </p:txBody>
      </p:sp>
      <p:sp>
        <p:nvSpPr>
          <p:cNvPr id="156677" name="Rectangle 5"/>
          <p:cNvSpPr>
            <a:spLocks noGrp="1" noChangeArrowheads="1"/>
          </p:cNvSpPr>
          <p:nvPr>
            <p:ph type="sldNum" sz="quarter" idx="3"/>
          </p:nvPr>
        </p:nvSpPr>
        <p:spPr bwMode="auto">
          <a:xfrm>
            <a:off x="5438180" y="6948715"/>
            <a:ext cx="4160937" cy="3652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r" defTabSz="966788" eaLnBrk="1" hangingPunct="1">
              <a:defRPr sz="1300"/>
            </a:lvl1pPr>
          </a:lstStyle>
          <a:p>
            <a:pPr>
              <a:defRPr/>
            </a:pPr>
            <a:fld id="{FDB80038-FE67-4BF6-9EE1-1C332167268E}" type="slidenum">
              <a:rPr lang="en-US"/>
              <a:pPr>
                <a:defRPr/>
              </a:pPr>
              <a:t>‹#›</a:t>
            </a:fld>
            <a:endParaRPr lang="en-US"/>
          </a:p>
        </p:txBody>
      </p:sp>
    </p:spTree>
    <p:extLst>
      <p:ext uri="{BB962C8B-B14F-4D97-AF65-F5344CB8AC3E}">
        <p14:creationId xmlns:p14="http://schemas.microsoft.com/office/powerpoint/2010/main" val="36832896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8066" name="Rectangle 2"/>
          <p:cNvSpPr>
            <a:spLocks noGrp="1" noChangeArrowheads="1"/>
          </p:cNvSpPr>
          <p:nvPr>
            <p:ph type="hdr" sz="quarter"/>
          </p:nvPr>
        </p:nvSpPr>
        <p:spPr bwMode="auto">
          <a:xfrm>
            <a:off x="0" y="0"/>
            <a:ext cx="4160937" cy="3652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66788" eaLnBrk="1" hangingPunct="1">
              <a:defRPr sz="1300"/>
            </a:lvl1pPr>
          </a:lstStyle>
          <a:p>
            <a:pPr>
              <a:defRPr/>
            </a:pPr>
            <a:endParaRPr lang="en-US"/>
          </a:p>
        </p:txBody>
      </p:sp>
      <p:sp>
        <p:nvSpPr>
          <p:cNvPr id="88067" name="Rectangle 3"/>
          <p:cNvSpPr>
            <a:spLocks noGrp="1" noChangeArrowheads="1"/>
          </p:cNvSpPr>
          <p:nvPr>
            <p:ph type="dt" idx="1"/>
          </p:nvPr>
        </p:nvSpPr>
        <p:spPr bwMode="auto">
          <a:xfrm>
            <a:off x="5438180" y="0"/>
            <a:ext cx="4160937" cy="3652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66788" eaLnBrk="1" hangingPunct="1">
              <a:defRPr sz="1300"/>
            </a:lvl1pPr>
          </a:lstStyle>
          <a:p>
            <a:pPr>
              <a:defRPr/>
            </a:pPr>
            <a:endParaRPr lang="en-US"/>
          </a:p>
        </p:txBody>
      </p:sp>
      <p:sp>
        <p:nvSpPr>
          <p:cNvPr id="41988" name="Rectangle 4"/>
          <p:cNvSpPr>
            <a:spLocks noGrp="1" noRot="1" noChangeAspect="1" noChangeArrowheads="1" noTextEdit="1"/>
          </p:cNvSpPr>
          <p:nvPr>
            <p:ph type="sldImg" idx="2"/>
          </p:nvPr>
        </p:nvSpPr>
        <p:spPr bwMode="auto">
          <a:xfrm>
            <a:off x="2971800" y="549275"/>
            <a:ext cx="3657600" cy="2743200"/>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88069" name="Rectangle 5"/>
          <p:cNvSpPr>
            <a:spLocks noGrp="1" noChangeArrowheads="1"/>
          </p:cNvSpPr>
          <p:nvPr>
            <p:ph type="body" sz="quarter" idx="3"/>
          </p:nvPr>
        </p:nvSpPr>
        <p:spPr bwMode="auto">
          <a:xfrm>
            <a:off x="960538" y="3474963"/>
            <a:ext cx="7680127" cy="329111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88070" name="Rectangle 6"/>
          <p:cNvSpPr>
            <a:spLocks noGrp="1" noChangeArrowheads="1"/>
          </p:cNvSpPr>
          <p:nvPr>
            <p:ph type="ftr" sz="quarter" idx="4"/>
          </p:nvPr>
        </p:nvSpPr>
        <p:spPr bwMode="auto">
          <a:xfrm>
            <a:off x="0" y="6948715"/>
            <a:ext cx="4160937" cy="3652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defTabSz="966788" eaLnBrk="1" hangingPunct="1">
              <a:defRPr sz="1300"/>
            </a:lvl1pPr>
          </a:lstStyle>
          <a:p>
            <a:pPr>
              <a:defRPr/>
            </a:pPr>
            <a:endParaRPr lang="en-US"/>
          </a:p>
        </p:txBody>
      </p:sp>
      <p:sp>
        <p:nvSpPr>
          <p:cNvPr id="88071" name="Rectangle 7"/>
          <p:cNvSpPr>
            <a:spLocks noGrp="1" noChangeArrowheads="1"/>
          </p:cNvSpPr>
          <p:nvPr>
            <p:ph type="sldNum" sz="quarter" idx="5"/>
          </p:nvPr>
        </p:nvSpPr>
        <p:spPr bwMode="auto">
          <a:xfrm>
            <a:off x="5438180" y="6948715"/>
            <a:ext cx="4160937" cy="3652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r" defTabSz="966788" eaLnBrk="1" hangingPunct="1">
              <a:defRPr sz="1300"/>
            </a:lvl1pPr>
          </a:lstStyle>
          <a:p>
            <a:pPr>
              <a:defRPr/>
            </a:pPr>
            <a:fld id="{F4BDF356-1CF7-4830-A1DD-92487C04A17A}" type="slidenum">
              <a:rPr lang="en-US"/>
              <a:pPr>
                <a:defRPr/>
              </a:pPr>
              <a:t>‹#›</a:t>
            </a:fld>
            <a:endParaRPr lang="en-US"/>
          </a:p>
        </p:txBody>
      </p:sp>
    </p:spTree>
    <p:extLst>
      <p:ext uri="{BB962C8B-B14F-4D97-AF65-F5344CB8AC3E}">
        <p14:creationId xmlns:p14="http://schemas.microsoft.com/office/powerpoint/2010/main" val="97665786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developer.amd.com/media/gpu_assets/ToyShop-Eurographics_AnimationFestival.pdf"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5EF894AC-76ED-4D6B-8BDF-811C45FC0683}" type="slidenum">
              <a:rPr lang="en-US" smtClean="0"/>
              <a:pPr/>
              <a:t>2</a:t>
            </a:fld>
            <a:endParaRPr lang="en-US" smtClean="0"/>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p:spPr>
        <p:txBody>
          <a:bodyPr/>
          <a:lstStyle/>
          <a:p>
            <a:pPr eaLnBrk="1" hangingPunct="1"/>
            <a:r>
              <a:rPr lang="en-US" dirty="0" smtClean="0"/>
              <a:t>Lecture are optional, but everyone comes.  Students even say they will stay longer because they don’t have class afterwards.</a:t>
            </a:r>
          </a:p>
          <a:p>
            <a:pPr eaLnBrk="1" hangingPunct="1"/>
            <a:endParaRPr lang="en-US" dirty="0" smtClean="0"/>
          </a:p>
          <a:p>
            <a:pPr eaLnBrk="1" hangingPunct="1"/>
            <a:r>
              <a:rPr lang="en-US" dirty="0" smtClean="0"/>
              <a:t>Even though the lectures are not required, come to class for the same reason that you shouldn’t work from home.  Will you ever be promoted?  Are you surrounding yourself by the best people you can find?</a:t>
            </a:r>
          </a:p>
        </p:txBody>
      </p:sp>
    </p:spTree>
    <p:extLst>
      <p:ext uri="{BB962C8B-B14F-4D97-AF65-F5344CB8AC3E}">
        <p14:creationId xmlns:p14="http://schemas.microsoft.com/office/powerpoint/2010/main" val="33939661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 typeface="Arial" pitchFamily="34" charset="0"/>
              <a:buNone/>
              <a:tabLst/>
              <a:defRPr/>
            </a:pPr>
            <a:r>
              <a:rPr lang="en-US" dirty="0" smtClean="0"/>
              <a:t>Students whose futures were significantly influenced, e.g., jobs, etc., by CIS 565.  Not based on grades.</a:t>
            </a:r>
          </a:p>
          <a:p>
            <a:pPr marL="0" indent="0" eaLnBrk="1" hangingPunct="1">
              <a:buFont typeface="Arial" pitchFamily="34" charset="0"/>
              <a:buNone/>
              <a:defRPr/>
            </a:pPr>
            <a:endParaRPr lang="en-US" dirty="0" smtClean="0"/>
          </a:p>
          <a:p>
            <a:pPr marL="0" indent="0" eaLnBrk="1" hangingPunct="1">
              <a:buFont typeface="Arial" pitchFamily="34" charset="0"/>
              <a:buNone/>
              <a:defRPr/>
            </a:pPr>
            <a:r>
              <a:rPr lang="en-US" dirty="0" smtClean="0"/>
              <a:t>There are so many students that I stopped updating this after Fall 2013.</a:t>
            </a:r>
          </a:p>
          <a:p>
            <a:pPr marL="0" indent="0" eaLnBrk="1" hangingPunct="1">
              <a:buFont typeface="Arial" pitchFamily="34" charset="0"/>
              <a:buNone/>
              <a:defRPr/>
            </a:pPr>
            <a:endParaRPr lang="en-US" dirty="0" smtClean="0"/>
          </a:p>
          <a:p>
            <a:pPr marL="171450" indent="-171450" eaLnBrk="1" hangingPunct="1">
              <a:buFont typeface="Arial" pitchFamily="34" charset="0"/>
              <a:buChar char="•"/>
              <a:defRPr/>
            </a:pPr>
            <a:r>
              <a:rPr lang="en-US" dirty="0" smtClean="0"/>
              <a:t>Jon:  System Design Engineer, NVIDIA (Android performance)</a:t>
            </a:r>
          </a:p>
          <a:p>
            <a:pPr marL="171450" indent="-171450" eaLnBrk="1" hangingPunct="1">
              <a:buFont typeface="Arial" pitchFamily="34" charset="0"/>
              <a:buChar char="•"/>
              <a:defRPr/>
            </a:pPr>
            <a:r>
              <a:rPr lang="en-US" dirty="0" smtClean="0"/>
              <a:t>Krishnan:  Character Simulations TD, Blue Sky Studios.  Was able to explain how to GPU-accelerate simulations.</a:t>
            </a:r>
          </a:p>
          <a:p>
            <a:pPr marL="171450" indent="-171450" eaLnBrk="1" hangingPunct="1">
              <a:buFont typeface="Arial" pitchFamily="34" charset="0"/>
              <a:buChar char="•"/>
              <a:defRPr/>
            </a:pPr>
            <a:r>
              <a:rPr lang="en-US" dirty="0" smtClean="0"/>
              <a:t>Varun:  NVIDIA (video bios)</a:t>
            </a:r>
          </a:p>
          <a:p>
            <a:pPr marL="171450" indent="-171450" eaLnBrk="1" hangingPunct="1">
              <a:buFont typeface="Arial" pitchFamily="34" charset="0"/>
              <a:buChar char="•"/>
              <a:defRPr/>
            </a:pPr>
            <a:r>
              <a:rPr lang="en-US" dirty="0" smtClean="0"/>
              <a:t>Sean:  AMD (internship</a:t>
            </a:r>
            <a:r>
              <a:rPr lang="en-US" baseline="0" dirty="0" smtClean="0"/>
              <a:t> working on shadows).  GPU Pro 4 chapter.  Now at PGL doing procedural games.</a:t>
            </a:r>
          </a:p>
          <a:p>
            <a:pPr marL="171450" indent="-171450" eaLnBrk="1" hangingPunct="1">
              <a:buFont typeface="Arial" pitchFamily="34" charset="0"/>
              <a:buChar char="•"/>
              <a:defRPr/>
            </a:pPr>
            <a:r>
              <a:rPr lang="en-US" baseline="0" dirty="0" smtClean="0"/>
              <a:t>Ian:  AGI (internship working on materials)</a:t>
            </a:r>
          </a:p>
          <a:p>
            <a:pPr marL="171450" indent="-171450" eaLnBrk="1" hangingPunct="1">
              <a:buFont typeface="Arial" pitchFamily="34" charset="0"/>
              <a:buChar char="•"/>
              <a:defRPr/>
            </a:pPr>
            <a:r>
              <a:rPr lang="en-US" dirty="0" smtClean="0"/>
              <a:t>Tiju:</a:t>
            </a:r>
            <a:r>
              <a:rPr lang="en-US" baseline="0" dirty="0" smtClean="0"/>
              <a:t> </a:t>
            </a:r>
            <a:r>
              <a:rPr lang="en-US" dirty="0" smtClean="0"/>
              <a:t>Microsoft Xbox</a:t>
            </a:r>
          </a:p>
          <a:p>
            <a:pPr marL="171450" indent="-171450" eaLnBrk="1" hangingPunct="1">
              <a:buFont typeface="Arial" pitchFamily="34" charset="0"/>
              <a:buChar char="•"/>
              <a:defRPr/>
            </a:pPr>
            <a:r>
              <a:rPr lang="en-US" dirty="0" smtClean="0"/>
              <a:t>Shehzan:</a:t>
            </a:r>
            <a:r>
              <a:rPr lang="en-US" baseline="0" dirty="0" smtClean="0"/>
              <a:t> </a:t>
            </a:r>
            <a:r>
              <a:rPr lang="en-US" sz="1200" b="0" i="0" kern="1200" dirty="0" err="1" smtClean="0">
                <a:solidFill>
                  <a:schemeClr val="tx1"/>
                </a:solidFill>
                <a:effectLst/>
                <a:latin typeface="Arial" charset="0"/>
                <a:ea typeface="+mn-ea"/>
                <a:cs typeface="+mn-cs"/>
              </a:rPr>
              <a:t>AccelerEyes</a:t>
            </a:r>
            <a:r>
              <a:rPr lang="en-US" sz="1200" b="0" i="0" kern="1200" dirty="0" smtClean="0">
                <a:solidFill>
                  <a:schemeClr val="tx1"/>
                </a:solidFill>
                <a:effectLst/>
                <a:latin typeface="Arial" charset="0"/>
                <a:ea typeface="+mn-ea"/>
                <a:cs typeface="+mn-cs"/>
              </a:rPr>
              <a:t> (small GPU computing company; focus</a:t>
            </a:r>
            <a:r>
              <a:rPr lang="en-US" sz="1200" b="0" i="0" kern="1200" baseline="0" dirty="0" smtClean="0">
                <a:solidFill>
                  <a:schemeClr val="tx1"/>
                </a:solidFill>
                <a:effectLst/>
                <a:latin typeface="Arial" charset="0"/>
                <a:ea typeface="+mn-ea"/>
                <a:cs typeface="+mn-cs"/>
              </a:rPr>
              <a:t> on performance)</a:t>
            </a:r>
          </a:p>
          <a:p>
            <a:pPr marL="171450" indent="-171450" eaLnBrk="1" hangingPunct="1">
              <a:buFont typeface="Arial" pitchFamily="34" charset="0"/>
              <a:buChar char="•"/>
              <a:defRPr/>
            </a:pPr>
            <a:r>
              <a:rPr lang="en-US" dirty="0" smtClean="0"/>
              <a:t>Gundeep: Qualcomm (Android graphics</a:t>
            </a:r>
            <a:r>
              <a:rPr lang="en-US" baseline="0" dirty="0" smtClean="0"/>
              <a:t> drivers; tools for testing OpenGL ES 3.0)</a:t>
            </a:r>
          </a:p>
          <a:p>
            <a:pPr marL="171450" marR="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dirty="0" smtClean="0"/>
              <a:t>Seunghoon Park:</a:t>
            </a:r>
            <a:r>
              <a:rPr lang="en-US" baseline="0" dirty="0" smtClean="0"/>
              <a:t>  Had his CIS 565 </a:t>
            </a:r>
            <a:r>
              <a:rPr lang="en-US" sz="1200" b="0" i="0" kern="1200" dirty="0" smtClean="0">
                <a:solidFill>
                  <a:schemeClr val="tx1"/>
                </a:solidFill>
                <a:effectLst/>
                <a:latin typeface="Arial" charset="0"/>
                <a:ea typeface="+mn-ea"/>
                <a:cs typeface="+mn-cs"/>
              </a:rPr>
              <a:t> OpenCL circular </a:t>
            </a:r>
            <a:r>
              <a:rPr lang="en-US" sz="1200" b="0" i="0" kern="1200" dirty="0" err="1" smtClean="0">
                <a:solidFill>
                  <a:schemeClr val="tx1"/>
                </a:solidFill>
                <a:effectLst/>
                <a:latin typeface="Arial" charset="0"/>
                <a:ea typeface="+mn-ea"/>
                <a:cs typeface="+mn-cs"/>
              </a:rPr>
              <a:t>hough</a:t>
            </a:r>
            <a:r>
              <a:rPr lang="en-US" sz="1200" b="0" i="0" kern="1200" dirty="0" smtClean="0">
                <a:solidFill>
                  <a:schemeClr val="tx1"/>
                </a:solidFill>
                <a:effectLst/>
                <a:latin typeface="Arial" charset="0"/>
                <a:ea typeface="+mn-ea"/>
                <a:cs typeface="+mn-cs"/>
              </a:rPr>
              <a:t> transform</a:t>
            </a:r>
            <a:r>
              <a:rPr lang="en-US" sz="1200" b="0" i="0" kern="1200" baseline="0" dirty="0" smtClean="0">
                <a:solidFill>
                  <a:schemeClr val="tx1"/>
                </a:solidFill>
                <a:effectLst/>
                <a:latin typeface="Arial" charset="0"/>
                <a:ea typeface="+mn-ea"/>
                <a:cs typeface="+mn-cs"/>
              </a:rPr>
              <a:t> accepted to </a:t>
            </a:r>
            <a:r>
              <a:rPr lang="en-US" sz="1200" b="0" i="0" kern="1200" baseline="0" dirty="0" err="1" smtClean="0">
                <a:solidFill>
                  <a:schemeClr val="tx1"/>
                </a:solidFill>
                <a:effectLst/>
                <a:latin typeface="Arial" charset="0"/>
                <a:ea typeface="+mn-ea"/>
                <a:cs typeface="+mn-cs"/>
              </a:rPr>
              <a:t>OpenCV</a:t>
            </a:r>
            <a:endParaRPr lang="en-US" sz="1200" b="0" i="0" kern="1200" baseline="0" dirty="0" smtClean="0">
              <a:solidFill>
                <a:schemeClr val="tx1"/>
              </a:solidFill>
              <a:effectLst/>
              <a:latin typeface="Arial" charset="0"/>
              <a:ea typeface="+mn-ea"/>
              <a:cs typeface="+mn-cs"/>
            </a:endParaRPr>
          </a:p>
          <a:p>
            <a:pPr marL="171450" marR="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baseline="0" dirty="0" smtClean="0"/>
              <a:t>Nop Jiarathanakul, WebGL Autodesk</a:t>
            </a:r>
          </a:p>
          <a:p>
            <a:pPr marL="171450" marR="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baseline="0" dirty="0" smtClean="0"/>
              <a:t>Uriah Baalke, Floored</a:t>
            </a:r>
          </a:p>
          <a:p>
            <a:pPr marL="171450" marR="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baseline="0" dirty="0" smtClean="0"/>
              <a:t>Collin Boots, Final point-cloud project went into this thesis</a:t>
            </a:r>
          </a:p>
          <a:p>
            <a:pPr marL="171450" marR="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baseline="0" dirty="0" smtClean="0"/>
              <a:t>Yuqin Shao, Mozilla Hacks article</a:t>
            </a:r>
          </a:p>
          <a:p>
            <a:pPr marL="171450" marR="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baseline="0" dirty="0" smtClean="0"/>
              <a:t>Sijie Tian, Mozilla Hacks article</a:t>
            </a:r>
          </a:p>
          <a:p>
            <a:pPr marL="171450" marR="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baseline="0" dirty="0" smtClean="0"/>
              <a:t>Rohith Chandran, </a:t>
            </a:r>
            <a:r>
              <a:rPr lang="en-US" baseline="0" dirty="0" err="1" smtClean="0"/>
              <a:t>ZeniMax</a:t>
            </a:r>
            <a:r>
              <a:rPr lang="en-US" baseline="0" dirty="0" smtClean="0"/>
              <a:t> Online, had deep graphics pipeline knowledge from implementing the rasterizer</a:t>
            </a:r>
          </a:p>
          <a:p>
            <a:pPr marL="171450" marR="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endParaRPr lang="en-US" baseline="0" dirty="0" smtClean="0"/>
          </a:p>
          <a:p>
            <a:pPr eaLnBrk="1" hangingPunct="1">
              <a:defRPr/>
            </a:pPr>
            <a:r>
              <a:rPr lang="en-US" dirty="0" smtClean="0"/>
              <a:t>Many more students that either I didn’t teach or have not heard from.  (I didn’t teach Jon, but he was a TA).  I feel that every student has gained something significant from this course,</a:t>
            </a:r>
            <a:r>
              <a:rPr lang="en-US" baseline="0" dirty="0" smtClean="0"/>
              <a:t> e.g., motivation, increased passion, etc.</a:t>
            </a:r>
            <a:endParaRPr lang="en-US" dirty="0" smtClean="0"/>
          </a:p>
        </p:txBody>
      </p:sp>
      <p:sp>
        <p:nvSpPr>
          <p:cNvPr id="47108"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5F23BBE0-0A83-414F-B668-DDAAACA13D2C}" type="slidenum">
              <a:rPr lang="en-US" smtClean="0"/>
              <a:pPr/>
              <a:t>11</a:t>
            </a:fld>
            <a:endParaRPr lang="en-US" smtClean="0"/>
          </a:p>
        </p:txBody>
      </p:sp>
    </p:spTree>
    <p:extLst>
      <p:ext uri="{BB962C8B-B14F-4D97-AF65-F5344CB8AC3E}">
        <p14:creationId xmlns:p14="http://schemas.microsoft.com/office/powerpoint/2010/main" val="3630586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p:spPr>
        <p:txBody>
          <a:bodyPr/>
          <a:lstStyle/>
          <a:p>
            <a:pPr eaLnBrk="1" hangingPunct="1"/>
            <a:r>
              <a:rPr lang="en-US" dirty="0" smtClean="0"/>
              <a:t>Results from Fall 2015 course survey</a:t>
            </a:r>
          </a:p>
        </p:txBody>
      </p:sp>
      <p:sp>
        <p:nvSpPr>
          <p:cNvPr id="49156"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51D9173-69A6-4E86-A874-F54A643C9525}" type="slidenum">
              <a:rPr lang="en-US" smtClean="0"/>
              <a:pPr/>
              <a:t>12</a:t>
            </a:fld>
            <a:endParaRPr lang="en-US" smtClean="0"/>
          </a:p>
        </p:txBody>
      </p:sp>
    </p:spTree>
    <p:extLst>
      <p:ext uri="{BB962C8B-B14F-4D97-AF65-F5344CB8AC3E}">
        <p14:creationId xmlns:p14="http://schemas.microsoft.com/office/powerpoint/2010/main" val="20754978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p:spPr>
        <p:txBody>
          <a:bodyPr/>
          <a:lstStyle/>
          <a:p>
            <a:pPr eaLnBrk="1" hangingPunct="1"/>
            <a:r>
              <a:rPr lang="en-US" dirty="0" smtClean="0"/>
              <a:t>Results from Fall 2015 course survey</a:t>
            </a:r>
          </a:p>
        </p:txBody>
      </p:sp>
      <p:sp>
        <p:nvSpPr>
          <p:cNvPr id="49156"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51D9173-69A6-4E86-A874-F54A643C9525}" type="slidenum">
              <a:rPr lang="en-US" smtClean="0"/>
              <a:pPr/>
              <a:t>13</a:t>
            </a:fld>
            <a:endParaRPr lang="en-US" smtClean="0"/>
          </a:p>
        </p:txBody>
      </p:sp>
    </p:spTree>
    <p:extLst>
      <p:ext uri="{BB962C8B-B14F-4D97-AF65-F5344CB8AC3E}">
        <p14:creationId xmlns:p14="http://schemas.microsoft.com/office/powerpoint/2010/main" val="24810499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Numbers lie, but when the course gets harder,</a:t>
            </a:r>
            <a:r>
              <a:rPr lang="en-US" sz="1200" b="0" i="0" u="none" strike="noStrike" kern="1200" baseline="0" dirty="0" smtClean="0">
                <a:solidFill>
                  <a:schemeClr val="tx1"/>
                </a:solidFill>
                <a:effectLst/>
                <a:latin typeface="Arial" charset="0"/>
                <a:ea typeface="+mn-ea"/>
                <a:cs typeface="+mn-cs"/>
              </a:rPr>
              <a:t> generally students like it more.  Reached max difficulty in Fall 2016.</a:t>
            </a:r>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14</a:t>
            </a:fld>
            <a:endParaRPr lang="en-US"/>
          </a:p>
        </p:txBody>
      </p:sp>
    </p:spTree>
    <p:extLst>
      <p:ext uri="{BB962C8B-B14F-4D97-AF65-F5344CB8AC3E}">
        <p14:creationId xmlns:p14="http://schemas.microsoft.com/office/powerpoint/2010/main" val="32151420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p:spPr>
        <p:txBody>
          <a:bodyPr/>
          <a:lstStyle/>
          <a:p>
            <a:pPr eaLnBrk="1" hangingPunct="1"/>
            <a:r>
              <a:rPr lang="en-US" dirty="0" smtClean="0"/>
              <a:t>I don’t officially check prerequisites; the</a:t>
            </a:r>
            <a:r>
              <a:rPr lang="en-US" baseline="0" dirty="0" smtClean="0"/>
              <a:t> path tracer project will.</a:t>
            </a:r>
            <a:endParaRPr lang="en-US" dirty="0" smtClean="0"/>
          </a:p>
        </p:txBody>
      </p:sp>
      <p:sp>
        <p:nvSpPr>
          <p:cNvPr id="49156"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51D9173-69A6-4E86-A874-F54A643C9525}" type="slidenum">
              <a:rPr lang="en-US" smtClean="0"/>
              <a:pPr/>
              <a:t>15</a:t>
            </a:fld>
            <a:endParaRPr lang="en-US" smtClean="0"/>
          </a:p>
        </p:txBody>
      </p:sp>
    </p:spTree>
    <p:extLst>
      <p:ext uri="{BB962C8B-B14F-4D97-AF65-F5344CB8AC3E}">
        <p14:creationId xmlns:p14="http://schemas.microsoft.com/office/powerpoint/2010/main" val="12357129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Default to ask publically</a:t>
            </a:r>
            <a:r>
              <a:rPr lang="en-US" baseline="0" dirty="0" smtClean="0"/>
              <a:t> for the benefit of the entire class.</a:t>
            </a:r>
          </a:p>
          <a:p>
            <a:endParaRPr lang="en-US" baseline="0" dirty="0" smtClean="0"/>
          </a:p>
          <a:p>
            <a:r>
              <a:rPr lang="en-US" baseline="0" dirty="0" smtClean="0"/>
              <a:t>You’ll be involved in many communities throughout your career, let’s start now.</a:t>
            </a:r>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18</a:t>
            </a:fld>
            <a:endParaRPr lang="en-US"/>
          </a:p>
        </p:txBody>
      </p:sp>
    </p:spTree>
    <p:extLst>
      <p:ext uri="{BB962C8B-B14F-4D97-AF65-F5344CB8AC3E}">
        <p14:creationId xmlns:p14="http://schemas.microsoft.com/office/powerpoint/2010/main" val="247932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p:spPr>
        <p:txBody>
          <a:bodyPr/>
          <a:lstStyle/>
          <a:p>
            <a:pPr eaLnBrk="1" hangingPunct="1"/>
            <a:r>
              <a:rPr lang="en-US" smtClean="0"/>
              <a:t>Everyone needs to learn how to use source control.  Learn best practices now while in school.  Also better for collaboration and backups.</a:t>
            </a:r>
          </a:p>
        </p:txBody>
      </p:sp>
      <p:sp>
        <p:nvSpPr>
          <p:cNvPr id="48132"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59532A3F-2C09-48C9-9AD3-615225308D5E}" type="slidenum">
              <a:rPr lang="en-US" smtClean="0"/>
              <a:pPr/>
              <a:t>19</a:t>
            </a:fld>
            <a:endParaRPr lang="en-US" smtClean="0"/>
          </a:p>
        </p:txBody>
      </p:sp>
    </p:spTree>
    <p:extLst>
      <p:ext uri="{BB962C8B-B14F-4D97-AF65-F5344CB8AC3E}">
        <p14:creationId xmlns:p14="http://schemas.microsoft.com/office/powerpoint/2010/main" val="32079955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charset="0"/>
                <a:ea typeface="+mn-ea"/>
                <a:cs typeface="+mn-cs"/>
              </a:rPr>
              <a:t>I frequently post GPU and graphics job openings to it.  Employers come directly to me requesting CIS 565 students.</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20</a:t>
            </a:fld>
            <a:endParaRPr lang="en-US"/>
          </a:p>
        </p:txBody>
      </p:sp>
    </p:spTree>
    <p:extLst>
      <p:ext uri="{BB962C8B-B14F-4D97-AF65-F5344CB8AC3E}">
        <p14:creationId xmlns:p14="http://schemas.microsoft.com/office/powerpoint/2010/main" val="17696952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p:spPr>
        <p:txBody>
          <a:bodyPr/>
          <a:lstStyle/>
          <a:p>
            <a:pPr eaLnBrk="1" hangingPunct="1"/>
            <a:r>
              <a:rPr lang="en-US" dirty="0" smtClean="0"/>
              <a:t>If</a:t>
            </a:r>
            <a:r>
              <a:rPr lang="en-US" baseline="0" dirty="0" smtClean="0"/>
              <a:t> you get only one book, get Real-Time Rendering.</a:t>
            </a:r>
          </a:p>
          <a:p>
            <a:pPr eaLnBrk="1" hangingPunct="1"/>
            <a:endParaRPr lang="en-US" baseline="0" dirty="0" smtClean="0"/>
          </a:p>
          <a:p>
            <a:pPr eaLnBrk="1" hangingPunct="1"/>
            <a:r>
              <a:rPr lang="en-US" baseline="0" dirty="0" smtClean="0"/>
              <a:t>The best people I know read a lot.</a:t>
            </a:r>
            <a:endParaRPr lang="en-US" dirty="0" smtClean="0"/>
          </a:p>
        </p:txBody>
      </p:sp>
      <p:sp>
        <p:nvSpPr>
          <p:cNvPr id="50180"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EAED39E-D778-4C75-9CDF-7AE6FC47C5BA}" type="slidenum">
              <a:rPr lang="en-US" smtClean="0"/>
              <a:pPr/>
              <a:t>21</a:t>
            </a:fld>
            <a:endParaRPr lang="en-US" smtClean="0"/>
          </a:p>
        </p:txBody>
      </p:sp>
    </p:spTree>
    <p:extLst>
      <p:ext uri="{BB962C8B-B14F-4D97-AF65-F5344CB8AC3E}">
        <p14:creationId xmlns:p14="http://schemas.microsoft.com/office/powerpoint/2010/main" val="26115911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p:spPr>
        <p:txBody>
          <a:bodyPr/>
          <a:lstStyle/>
          <a:p>
            <a:pPr eaLnBrk="1" hangingPunct="1"/>
            <a:r>
              <a:rPr lang="en-US" smtClean="0"/>
              <a:t>The game industry is now larger than the movie industry.  The demand for realistic graphics has driven innovation.</a:t>
            </a:r>
          </a:p>
        </p:txBody>
      </p:sp>
      <p:sp>
        <p:nvSpPr>
          <p:cNvPr id="51204"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04136E0-5B31-4FFF-A5CC-3E939D52C59F}" type="slidenum">
              <a:rPr lang="en-US" smtClean="0"/>
              <a:pPr/>
              <a:t>22</a:t>
            </a:fld>
            <a:endParaRPr lang="en-US" smtClean="0"/>
          </a:p>
        </p:txBody>
      </p:sp>
    </p:spTree>
    <p:extLst>
      <p:ext uri="{BB962C8B-B14F-4D97-AF65-F5344CB8AC3E}">
        <p14:creationId xmlns:p14="http://schemas.microsoft.com/office/powerpoint/2010/main" val="3580094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5EF894AC-76ED-4D6B-8BDF-811C45FC0683}" type="slidenum">
              <a:rPr lang="en-US" smtClean="0"/>
              <a:pPr/>
              <a:t>3</a:t>
            </a:fld>
            <a:endParaRPr lang="en-US" smtClean="0"/>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p:spPr>
        <p:txBody>
          <a:bodyPr/>
          <a:lstStyle/>
          <a:p>
            <a:pPr eaLnBrk="1" hangingPunct="1"/>
            <a:r>
              <a:rPr lang="en-US" dirty="0" smtClean="0"/>
              <a:t>New this semester based on course feedback from last year.</a:t>
            </a:r>
          </a:p>
          <a:p>
            <a:pPr eaLnBrk="1" hangingPunct="1"/>
            <a:endParaRPr lang="en-US" dirty="0" smtClean="0"/>
          </a:p>
          <a:p>
            <a:pPr eaLnBrk="1" hangingPunct="1"/>
            <a:r>
              <a:rPr lang="en-US" dirty="0" smtClean="0"/>
              <a:t>With my</a:t>
            </a:r>
            <a:r>
              <a:rPr lang="en-US" baseline="0" dirty="0" smtClean="0"/>
              <a:t> industry work, my schedule is busy so sometimes I will lecture in the Wednesday time slot instead of Monday.</a:t>
            </a:r>
            <a:endParaRPr lang="en-US" dirty="0" smtClean="0"/>
          </a:p>
        </p:txBody>
      </p:sp>
    </p:spTree>
    <p:extLst>
      <p:ext uri="{BB962C8B-B14F-4D97-AF65-F5344CB8AC3E}">
        <p14:creationId xmlns:p14="http://schemas.microsoft.com/office/powerpoint/2010/main" val="14679172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VR</a:t>
            </a:r>
          </a:p>
          <a:p>
            <a:pPr marL="171450" indent="-171450">
              <a:buFont typeface="Arial" panose="020B0604020202020204" pitchFamily="34" charset="0"/>
              <a:buChar char="•"/>
            </a:pPr>
            <a:r>
              <a:rPr lang="en-US" dirty="0" smtClean="0"/>
              <a:t>Efficient multi-view rendering for each eye, e.g., geometry </a:t>
            </a:r>
            <a:r>
              <a:rPr lang="en-US" dirty="0" err="1" smtClean="0"/>
              <a:t>shader</a:t>
            </a:r>
            <a:endParaRPr lang="en-US" dirty="0" smtClean="0"/>
          </a:p>
          <a:p>
            <a:pPr marL="171450" indent="-171450">
              <a:buFont typeface="Arial" panose="020B0604020202020204" pitchFamily="34" charset="0"/>
              <a:buChar char="•"/>
            </a:pPr>
            <a:r>
              <a:rPr lang="en-US" dirty="0" smtClean="0"/>
              <a:t>High framerate</a:t>
            </a:r>
          </a:p>
          <a:p>
            <a:pPr marL="171450" indent="-171450">
              <a:buFont typeface="Arial" panose="020B0604020202020204" pitchFamily="34" charset="0"/>
              <a:buChar char="•"/>
            </a:pPr>
            <a:r>
              <a:rPr lang="en-US" dirty="0" smtClean="0"/>
              <a:t>High resolution.  4K x 4K? http://blogs.valvesoftware.com/abrash/when-it-comes-to-resolution-its-all-relative/</a:t>
            </a:r>
          </a:p>
          <a:p>
            <a:pPr marL="171450" indent="-171450">
              <a:buFont typeface="Arial" panose="020B0604020202020204" pitchFamily="34" charset="0"/>
              <a:buChar char="•"/>
            </a:pPr>
            <a:r>
              <a:rPr lang="en-US" dirty="0" smtClean="0"/>
              <a:t>Wide FOV requires lens distortion for a float surface – can distort in vertex </a:t>
            </a:r>
            <a:r>
              <a:rPr lang="en-US" dirty="0" err="1" smtClean="0"/>
              <a:t>shader</a:t>
            </a:r>
            <a:r>
              <a:rPr lang="en-US" dirty="0" smtClean="0"/>
              <a:t>.  90 or 120 degrees.</a:t>
            </a:r>
          </a:p>
          <a:p>
            <a:pPr marL="171450" indent="-171450">
              <a:buFont typeface="Arial" panose="020B0604020202020204" pitchFamily="34" charset="0"/>
              <a:buChar char="•"/>
            </a:pPr>
            <a:r>
              <a:rPr lang="en-US" dirty="0" smtClean="0"/>
              <a:t>Need</a:t>
            </a:r>
            <a:r>
              <a:rPr lang="en-US" baseline="0" dirty="0" smtClean="0"/>
              <a:t> cool and low power for mobile</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Tango</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aseline="0" dirty="0" smtClean="0"/>
              <a:t>Depth-sensing cameras like Kinect</a:t>
            </a:r>
          </a:p>
          <a:p>
            <a:pPr marL="171450" indent="-171450">
              <a:buFont typeface="Arial" panose="020B0604020202020204" pitchFamily="34" charset="0"/>
              <a:buChar char="•"/>
            </a:pPr>
            <a:r>
              <a:rPr lang="en-US" baseline="0" dirty="0" err="1" smtClean="0"/>
              <a:t>Tegra</a:t>
            </a:r>
            <a:r>
              <a:rPr lang="en-US" baseline="0" dirty="0" smtClean="0"/>
              <a:t> K1 </a:t>
            </a:r>
            <a:r>
              <a:rPr lang="en-US" baseline="0" dirty="0" err="1" smtClean="0"/>
              <a:t>SoC</a:t>
            </a:r>
            <a:r>
              <a:rPr lang="en-US" baseline="0" dirty="0" smtClean="0"/>
              <a:t>, 192-core Kepler</a:t>
            </a:r>
          </a:p>
          <a:p>
            <a:pPr marL="171450" indent="-171450">
              <a:buFont typeface="Arial" panose="020B0604020202020204" pitchFamily="34" charset="0"/>
              <a:buChar char="•"/>
            </a:pPr>
            <a:r>
              <a:rPr lang="en-US" baseline="0" dirty="0" smtClean="0"/>
              <a:t>GPU runs computer vision algorithms</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Automotive</a:t>
            </a:r>
          </a:p>
          <a:p>
            <a:pPr marL="171450" indent="-171450">
              <a:buFont typeface="Arial" panose="020B0604020202020204" pitchFamily="34" charset="0"/>
              <a:buChar char="•"/>
            </a:pPr>
            <a:r>
              <a:rPr lang="en-US" baseline="0" dirty="0" smtClean="0"/>
              <a:t>Sensors – cars can “see” – GPS, cameras, </a:t>
            </a:r>
            <a:r>
              <a:rPr lang="en-US" baseline="0" dirty="0" err="1" smtClean="0"/>
              <a:t>lidar</a:t>
            </a:r>
            <a:r>
              <a:rPr lang="en-US" baseline="0" dirty="0" smtClean="0"/>
              <a:t>, radar, and ultrasonic</a:t>
            </a:r>
          </a:p>
          <a:p>
            <a:pPr marL="171450" indent="-171450">
              <a:buFont typeface="Arial" panose="020B0604020202020204" pitchFamily="34" charset="0"/>
              <a:buChar char="•"/>
            </a:pPr>
            <a:r>
              <a:rPr lang="en-US" baseline="0" dirty="0" smtClean="0"/>
              <a:t>GPU – “think” and “learn”, computer vision and Deep Neural Networks (DNN)</a:t>
            </a:r>
          </a:p>
          <a:p>
            <a:pPr marL="628650" lvl="1" indent="-171450">
              <a:buFont typeface="Arial" panose="020B0604020202020204" pitchFamily="34" charset="0"/>
              <a:buChar char="•"/>
            </a:pPr>
            <a:r>
              <a:rPr lang="en-US" baseline="0" dirty="0" smtClean="0"/>
              <a:t>Feature detection; path planning; map creation</a:t>
            </a:r>
          </a:p>
          <a:p>
            <a:pPr marL="171450" indent="-171450">
              <a:buFont typeface="Arial" panose="020B0604020202020204" pitchFamily="34" charset="0"/>
              <a:buChar char="•"/>
            </a:pPr>
            <a:r>
              <a:rPr lang="en-US" baseline="0" dirty="0" smtClean="0"/>
              <a:t>NVIDIA</a:t>
            </a:r>
          </a:p>
          <a:p>
            <a:pPr marL="171450" indent="-171450">
              <a:buFont typeface="Arial" panose="020B0604020202020204" pitchFamily="34" charset="0"/>
              <a:buChar char="•"/>
            </a:pPr>
            <a:r>
              <a:rPr lang="en-US" baseline="0" dirty="0" smtClean="0"/>
              <a:t>Working toward autonomous car</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23</a:t>
            </a:fld>
            <a:endParaRPr lang="en-US"/>
          </a:p>
        </p:txBody>
      </p:sp>
    </p:spTree>
    <p:extLst>
      <p:ext uri="{BB962C8B-B14F-4D97-AF65-F5344CB8AC3E}">
        <p14:creationId xmlns:p14="http://schemas.microsoft.com/office/powerpoint/2010/main" val="30212387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marL="171450" indent="-171450" eaLnBrk="1" hangingPunct="1">
              <a:buFont typeface="Arial" pitchFamily="34" charset="0"/>
              <a:buChar char="•"/>
              <a:defRPr/>
            </a:pPr>
            <a:r>
              <a:rPr lang="en-US" dirty="0" smtClean="0"/>
              <a:t>Focus GPU memory model and threading.</a:t>
            </a:r>
          </a:p>
          <a:p>
            <a:pPr marL="171450" indent="-171450" eaLnBrk="1" hangingPunct="1">
              <a:buFont typeface="Arial" pitchFamily="34" charset="0"/>
              <a:buChar char="•"/>
              <a:defRPr/>
            </a:pPr>
            <a:r>
              <a:rPr lang="en-US" dirty="0" smtClean="0"/>
              <a:t>Differences, and now similarities, between GPU and CPU.</a:t>
            </a:r>
          </a:p>
          <a:p>
            <a:pPr eaLnBrk="1" hangingPunct="1">
              <a:buFont typeface="Arial" pitchFamily="34" charset="0"/>
              <a:buNone/>
              <a:defRPr/>
            </a:pPr>
            <a:endParaRPr lang="en-US" dirty="0" smtClean="0"/>
          </a:p>
        </p:txBody>
      </p:sp>
      <p:sp>
        <p:nvSpPr>
          <p:cNvPr id="52228"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FB900909-D356-4E88-9558-314D1A84882A}" type="slidenum">
              <a:rPr lang="en-US" smtClean="0"/>
              <a:pPr/>
              <a:t>24</a:t>
            </a:fld>
            <a:endParaRPr lang="en-US" smtClean="0"/>
          </a:p>
        </p:txBody>
      </p:sp>
    </p:spTree>
    <p:extLst>
      <p:ext uri="{BB962C8B-B14F-4D97-AF65-F5344CB8AC3E}">
        <p14:creationId xmlns:p14="http://schemas.microsoft.com/office/powerpoint/2010/main" val="3980324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p:spPr>
        <p:txBody>
          <a:bodyPr/>
          <a:lstStyle/>
          <a:p>
            <a:pPr marL="171450" indent="-171450" eaLnBrk="1" hangingPunct="1">
              <a:buFontTx/>
              <a:buChar char="•"/>
            </a:pPr>
            <a:r>
              <a:rPr lang="en-US" dirty="0" smtClean="0"/>
              <a:t>Knowing GPU architecture is key to programming with CUDA.</a:t>
            </a:r>
          </a:p>
          <a:p>
            <a:pPr marL="628650" lvl="1" indent="-171450" eaLnBrk="1" hangingPunct="1">
              <a:buFontTx/>
              <a:buChar char="•"/>
            </a:pPr>
            <a:r>
              <a:rPr lang="en-US" dirty="0" smtClean="0"/>
              <a:t>Compute</a:t>
            </a:r>
            <a:r>
              <a:rPr lang="en-US" baseline="0" dirty="0" smtClean="0"/>
              <a:t> examples: i</a:t>
            </a:r>
            <a:r>
              <a:rPr lang="en-US" dirty="0" smtClean="0"/>
              <a:t>mage processing, computer vision, financial analysis, collision detection, path planning, etc.</a:t>
            </a:r>
          </a:p>
        </p:txBody>
      </p:sp>
      <p:sp>
        <p:nvSpPr>
          <p:cNvPr id="53252"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B3099D11-FF54-4F46-AE2A-FD7C9B7C0796}" type="slidenum">
              <a:rPr lang="en-US" smtClean="0"/>
              <a:pPr/>
              <a:t>25</a:t>
            </a:fld>
            <a:endParaRPr lang="en-US" smtClean="0"/>
          </a:p>
        </p:txBody>
      </p:sp>
    </p:spTree>
    <p:extLst>
      <p:ext uri="{BB962C8B-B14F-4D97-AF65-F5344CB8AC3E}">
        <p14:creationId xmlns:p14="http://schemas.microsoft.com/office/powerpoint/2010/main" val="32849910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Hardware for a GPU solution is cheaper than a parallel CPU solution.</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26</a:t>
            </a:fld>
            <a:endParaRPr lang="en-US"/>
          </a:p>
        </p:txBody>
      </p:sp>
    </p:spTree>
    <p:extLst>
      <p:ext uri="{BB962C8B-B14F-4D97-AF65-F5344CB8AC3E}">
        <p14:creationId xmlns:p14="http://schemas.microsoft.com/office/powerpoint/2010/main" val="29887545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p:spPr>
        <p:txBody>
          <a:bodyPr/>
          <a:lstStyle/>
          <a:p>
            <a:pPr marL="171450" indent="-171450" eaLnBrk="1" hangingPunct="1">
              <a:buFontTx/>
              <a:buChar char="•"/>
            </a:pPr>
            <a:r>
              <a:rPr lang="en-US" dirty="0" smtClean="0"/>
              <a:t>Parallel reduction, scan (prefix sums), sorting, searching, and summed area tables.</a:t>
            </a:r>
          </a:p>
        </p:txBody>
      </p:sp>
      <p:sp>
        <p:nvSpPr>
          <p:cNvPr id="54276"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07778ED3-FCB0-4EB0-AA0C-065BD38FE8CB}" type="slidenum">
              <a:rPr lang="en-US" smtClean="0"/>
              <a:pPr/>
              <a:t>27</a:t>
            </a:fld>
            <a:endParaRPr lang="en-US" smtClean="0"/>
          </a:p>
        </p:txBody>
      </p:sp>
    </p:spTree>
    <p:extLst>
      <p:ext uri="{BB962C8B-B14F-4D97-AF65-F5344CB8AC3E}">
        <p14:creationId xmlns:p14="http://schemas.microsoft.com/office/powerpoint/2010/main" val="41655332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p:spPr>
        <p:txBody>
          <a:bodyPr/>
          <a:lstStyle/>
          <a:p>
            <a:pPr marL="171450" indent="-171450" eaLnBrk="1" hangingPunct="1">
              <a:buFontTx/>
              <a:buChar char="•"/>
            </a:pPr>
            <a:r>
              <a:rPr lang="en-US" smtClean="0"/>
              <a:t>History of rasterization pipeline.</a:t>
            </a:r>
          </a:p>
          <a:p>
            <a:pPr marL="171450" indent="-171450" eaLnBrk="1" hangingPunct="1">
              <a:buFontTx/>
              <a:buChar char="•"/>
            </a:pPr>
            <a:r>
              <a:rPr lang="en-US" smtClean="0"/>
              <a:t>What the current generation pipeline looks like.  Where is it going?</a:t>
            </a:r>
          </a:p>
        </p:txBody>
      </p:sp>
      <p:sp>
        <p:nvSpPr>
          <p:cNvPr id="55300"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6EDE3D29-9C4B-4068-A928-C08C5F8DBF2E}" type="slidenum">
              <a:rPr lang="en-US" smtClean="0"/>
              <a:pPr/>
              <a:t>29</a:t>
            </a:fld>
            <a:endParaRPr lang="en-US" smtClean="0"/>
          </a:p>
        </p:txBody>
      </p:sp>
    </p:spTree>
    <p:extLst>
      <p:ext uri="{BB962C8B-B14F-4D97-AF65-F5344CB8AC3E}">
        <p14:creationId xmlns:p14="http://schemas.microsoft.com/office/powerpoint/2010/main" val="32163340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p:spPr>
        <p:txBody>
          <a:bodyPr/>
          <a:lstStyle/>
          <a:p>
            <a:pPr eaLnBrk="1" hangingPunct="1"/>
            <a:r>
              <a:rPr lang="en-US" sz="1200" b="0" i="0" kern="1200" dirty="0" smtClean="0">
                <a:solidFill>
                  <a:schemeClr val="tx1"/>
                </a:solidFill>
                <a:effectLst/>
                <a:latin typeface="Arial" charset="0"/>
                <a:ea typeface="+mn-ea"/>
                <a:cs typeface="+mn-cs"/>
                <a:hlinkClick r:id="rId3"/>
              </a:rPr>
              <a:t>http://developer.amd.com/media/gpu_assets/ToyShop-Eurographics_AnimationFestival.pdf</a:t>
            </a:r>
            <a:endParaRPr lang="en-US" sz="1200" b="0" i="0" kern="1200" dirty="0" smtClean="0">
              <a:solidFill>
                <a:schemeClr val="tx1"/>
              </a:solidFill>
              <a:effectLst/>
              <a:latin typeface="Arial" charset="0"/>
              <a:ea typeface="+mn-ea"/>
              <a:cs typeface="+mn-cs"/>
            </a:endParaRPr>
          </a:p>
          <a:p>
            <a:pPr eaLnBrk="1" hangingPunct="1"/>
            <a:endParaRPr lang="en-US" sz="1200" b="0" i="0" kern="1200" dirty="0" smtClean="0">
              <a:solidFill>
                <a:schemeClr val="tx1"/>
              </a:solidFill>
              <a:effectLst/>
              <a:latin typeface="Arial" charset="0"/>
              <a:ea typeface="+mn-ea"/>
              <a:cs typeface="+mn-cs"/>
            </a:endParaRPr>
          </a:p>
          <a:p>
            <a:pPr marL="171450" indent="-171450" eaLnBrk="1" hangingPunct="1">
              <a:buFont typeface="Arial" charset="0"/>
              <a:buChar char="•"/>
            </a:pPr>
            <a:r>
              <a:rPr lang="en-US" sz="1200" b="0" i="0" kern="1200" dirty="0" smtClean="0">
                <a:solidFill>
                  <a:schemeClr val="tx1"/>
                </a:solidFill>
                <a:effectLst/>
                <a:latin typeface="Arial" charset="0"/>
                <a:ea typeface="+mn-ea"/>
                <a:cs typeface="+mn-cs"/>
              </a:rPr>
              <a:t>From 2006</a:t>
            </a:r>
            <a:r>
              <a:rPr lang="en-US" sz="1200" b="0" i="0" kern="1200" baseline="0" dirty="0" smtClean="0">
                <a:solidFill>
                  <a:schemeClr val="tx1"/>
                </a:solidFill>
                <a:effectLst/>
                <a:latin typeface="Arial" charset="0"/>
                <a:ea typeface="+mn-ea"/>
                <a:cs typeface="+mn-cs"/>
              </a:rPr>
              <a:t> (pre unified shader architecture, wow) – Radeon X1800 at 26-29 fps</a:t>
            </a:r>
          </a:p>
          <a:p>
            <a:pPr marL="171450" indent="-171450" eaLnBrk="1" hangingPunct="1">
              <a:buFont typeface="Arial" charset="0"/>
              <a:buChar char="•"/>
            </a:pPr>
            <a:r>
              <a:rPr lang="en-US" sz="1200" b="0" i="0" kern="1200" baseline="0" dirty="0" smtClean="0">
                <a:solidFill>
                  <a:schemeClr val="tx1"/>
                </a:solidFill>
                <a:effectLst/>
                <a:latin typeface="Arial" charset="0"/>
                <a:ea typeface="+mn-ea"/>
                <a:cs typeface="+mn-cs"/>
              </a:rPr>
              <a:t>Parallax Occlusion Mapping – self-shadows, perspective-correct:  bricks, wood letters, sidewalks</a:t>
            </a:r>
          </a:p>
          <a:p>
            <a:pPr marL="171450" indent="-171450" eaLnBrk="1" hangingPunct="1">
              <a:buFont typeface="Arial" charset="0"/>
              <a:buChar char="•"/>
            </a:pPr>
            <a:r>
              <a:rPr lang="en-US" sz="1200" b="0" i="0" kern="1200" baseline="0" dirty="0" smtClean="0">
                <a:solidFill>
                  <a:schemeClr val="tx1"/>
                </a:solidFill>
                <a:effectLst/>
                <a:latin typeface="Arial" charset="0"/>
                <a:ea typeface="+mn-ea"/>
                <a:cs typeface="+mn-cs"/>
              </a:rPr>
              <a:t>28 MB vertex/index.  156 MB for (compressed) textures.  54 MB for </a:t>
            </a:r>
            <a:r>
              <a:rPr lang="en-US" sz="1200" b="0" i="0" kern="1200" baseline="0" dirty="0" err="1" smtClean="0">
                <a:solidFill>
                  <a:schemeClr val="tx1"/>
                </a:solidFill>
                <a:effectLst/>
                <a:latin typeface="Arial" charset="0"/>
                <a:ea typeface="+mn-ea"/>
                <a:cs typeface="+mn-cs"/>
              </a:rPr>
              <a:t>framebuffers</a:t>
            </a:r>
            <a:r>
              <a:rPr lang="en-US" sz="1200" b="0" i="0" kern="1200" baseline="0" dirty="0" smtClean="0">
                <a:solidFill>
                  <a:schemeClr val="tx1"/>
                </a:solidFill>
                <a:effectLst/>
                <a:latin typeface="Arial" charset="0"/>
                <a:ea typeface="+mn-ea"/>
                <a:cs typeface="+mn-cs"/>
              </a:rPr>
              <a:t>.  Total 240 MB.</a:t>
            </a:r>
          </a:p>
          <a:p>
            <a:pPr marL="171450" indent="-171450" eaLnBrk="1" hangingPunct="1">
              <a:buFont typeface="Arial" charset="0"/>
              <a:buChar char="•"/>
            </a:pPr>
            <a:r>
              <a:rPr lang="en-US" sz="1200" b="0" i="0" kern="1200" baseline="0" dirty="0" smtClean="0">
                <a:solidFill>
                  <a:schemeClr val="tx1"/>
                </a:solidFill>
                <a:effectLst/>
                <a:latin typeface="Arial" charset="0"/>
                <a:ea typeface="+mn-ea"/>
                <a:cs typeface="+mn-cs"/>
              </a:rPr>
              <a:t>500 different shaders.</a:t>
            </a:r>
          </a:p>
          <a:p>
            <a:pPr marL="171450" indent="-171450" eaLnBrk="1" hangingPunct="1">
              <a:buFont typeface="Arial" charset="0"/>
              <a:buChar char="•"/>
            </a:pPr>
            <a:r>
              <a:rPr lang="en-US" sz="1200" b="0" i="0" kern="1200" baseline="0" dirty="0" smtClean="0">
                <a:solidFill>
                  <a:schemeClr val="tx1"/>
                </a:solidFill>
                <a:effectLst/>
                <a:latin typeface="Arial" charset="0"/>
                <a:ea typeface="+mn-ea"/>
                <a:cs typeface="+mn-cs"/>
              </a:rPr>
              <a:t>250 draw calls for 200-500K polygons and 0-22K particles</a:t>
            </a:r>
          </a:p>
          <a:p>
            <a:pPr marL="171450" indent="-171450" eaLnBrk="1" hangingPunct="1">
              <a:buFont typeface="Arial" charset="0"/>
              <a:buChar char="•"/>
            </a:pPr>
            <a:r>
              <a:rPr lang="en-US" sz="1200" b="0" i="0" kern="1200" baseline="0" dirty="0" smtClean="0">
                <a:solidFill>
                  <a:schemeClr val="tx1"/>
                </a:solidFill>
                <a:effectLst/>
                <a:latin typeface="Arial" charset="0"/>
                <a:ea typeface="+mn-ea"/>
                <a:cs typeface="+mn-cs"/>
              </a:rPr>
              <a:t>Post-processing effects for glow, blurry reflections, and rain</a:t>
            </a:r>
          </a:p>
          <a:p>
            <a:pPr marL="171450" indent="-171450" eaLnBrk="1" hangingPunct="1">
              <a:buFont typeface="Arial" charset="0"/>
              <a:buChar char="•"/>
            </a:pPr>
            <a:r>
              <a:rPr lang="en-US" sz="1200" b="0" i="0" kern="1200" baseline="0" dirty="0" smtClean="0">
                <a:solidFill>
                  <a:schemeClr val="tx1"/>
                </a:solidFill>
                <a:effectLst/>
                <a:latin typeface="Arial" charset="0"/>
                <a:ea typeface="+mn-ea"/>
                <a:cs typeface="+mn-cs"/>
              </a:rPr>
              <a:t>Water simulation on GPU using Euler integration (only SM 2.0!)</a:t>
            </a:r>
          </a:p>
          <a:p>
            <a:pPr marL="171450" indent="-171450" eaLnBrk="1" hangingPunct="1">
              <a:buFont typeface="Arial" charset="0"/>
              <a:buChar char="•"/>
            </a:pPr>
            <a:endParaRPr lang="en-US" sz="1200" b="0" i="0" kern="1200" baseline="0" dirty="0" smtClean="0">
              <a:solidFill>
                <a:schemeClr val="tx1"/>
              </a:solidFill>
              <a:effectLst/>
              <a:latin typeface="Arial" charset="0"/>
              <a:ea typeface="+mn-ea"/>
              <a:cs typeface="+mn-cs"/>
            </a:endParaRPr>
          </a:p>
          <a:p>
            <a:pPr marL="171450" indent="-171450" eaLnBrk="1" hangingPunct="1">
              <a:buFont typeface="Arial" charset="0"/>
              <a:buChar char="•"/>
            </a:pPr>
            <a:endParaRPr lang="en-US" sz="1200" b="0" i="0" kern="1200" baseline="0" dirty="0" smtClean="0">
              <a:solidFill>
                <a:schemeClr val="tx1"/>
              </a:solidFill>
              <a:effectLst/>
              <a:latin typeface="Arial" charset="0"/>
              <a:ea typeface="+mn-ea"/>
              <a:cs typeface="+mn-cs"/>
            </a:endParaRPr>
          </a:p>
          <a:p>
            <a:pPr marL="171450" indent="-171450" eaLnBrk="1" hangingPunct="1">
              <a:buFont typeface="Arial" charset="0"/>
              <a:buChar char="•"/>
            </a:pPr>
            <a:endParaRPr lang="en-US" sz="1200" b="0" i="0" kern="1200" baseline="0" dirty="0" smtClean="0">
              <a:solidFill>
                <a:schemeClr val="tx1"/>
              </a:solidFill>
              <a:effectLst/>
              <a:latin typeface="Arial" charset="0"/>
              <a:ea typeface="+mn-ea"/>
              <a:cs typeface="+mn-cs"/>
            </a:endParaRPr>
          </a:p>
          <a:p>
            <a:pPr eaLnBrk="1" hangingPunct="1"/>
            <a:endParaRPr lang="en-US" sz="1200" b="0" i="0" kern="1200" dirty="0" smtClean="0">
              <a:solidFill>
                <a:schemeClr val="tx1"/>
              </a:solidFill>
              <a:effectLst/>
              <a:latin typeface="Arial" charset="0"/>
              <a:ea typeface="+mn-ea"/>
              <a:cs typeface="+mn-cs"/>
            </a:endParaRPr>
          </a:p>
        </p:txBody>
      </p:sp>
      <p:sp>
        <p:nvSpPr>
          <p:cNvPr id="59396"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83F73BF-E99E-4C12-8D53-9E43F8E44596}" type="slidenum">
              <a:rPr lang="en-US" smtClean="0"/>
              <a:pPr/>
              <a:t>30</a:t>
            </a:fld>
            <a:endParaRPr lang="en-US" smtClean="0"/>
          </a:p>
        </p:txBody>
      </p:sp>
    </p:spTree>
    <p:extLst>
      <p:ext uri="{BB962C8B-B14F-4D97-AF65-F5344CB8AC3E}">
        <p14:creationId xmlns:p14="http://schemas.microsoft.com/office/powerpoint/2010/main" val="25364510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http://developer.amd.com/Resources/documentation/samples/demos/pages/AMDRadeonHD7900SeriesGraphicsReal-TimeDemos.aspx</a:t>
            </a:r>
          </a:p>
          <a:p>
            <a:endParaRPr lang="en-US" dirty="0" smtClean="0"/>
          </a:p>
          <a:p>
            <a:r>
              <a:rPr lang="en-US" dirty="0" smtClean="0"/>
              <a:t>Also see - http://www.youtube.com/watch?v=s2y7e3Zm1xc</a:t>
            </a:r>
          </a:p>
          <a:p>
            <a:endParaRPr lang="en-US" dirty="0" smtClean="0"/>
          </a:p>
          <a:p>
            <a:pPr marL="171450" indent="-171450">
              <a:buFont typeface="Arial" charset="0"/>
              <a:buChar char="•"/>
            </a:pPr>
            <a:r>
              <a:rPr lang="en-US" dirty="0" smtClean="0"/>
              <a:t>Complex</a:t>
            </a:r>
            <a:r>
              <a:rPr lang="en-US" baseline="0" dirty="0" smtClean="0"/>
              <a:t> materials AND many lights AND many light models.</a:t>
            </a:r>
          </a:p>
          <a:p>
            <a:pPr marL="171450" indent="-171450">
              <a:buFont typeface="Arial" charset="0"/>
              <a:buChar char="•"/>
            </a:pPr>
            <a:r>
              <a:rPr lang="en-US" baseline="0" dirty="0" smtClean="0"/>
              <a:t>Use compute to cull lights per tile.  Forward shade per tile only with affecting lights.</a:t>
            </a:r>
          </a:p>
          <a:p>
            <a:pPr marL="171450" indent="-171450">
              <a:buFont typeface="Arial" charset="0"/>
              <a:buChar char="•"/>
            </a:pPr>
            <a:r>
              <a:rPr lang="en-US" sz="1200" kern="1200" dirty="0" smtClean="0">
                <a:solidFill>
                  <a:schemeClr val="tx1"/>
                </a:solidFill>
                <a:effectLst/>
                <a:latin typeface="Arial" charset="0"/>
                <a:ea typeface="+mn-ea"/>
                <a:cs typeface="+mn-cs"/>
              </a:rPr>
              <a:t>One bounce global illumination effects by spawning virtual point light sources where light strikes a surface.</a:t>
            </a:r>
          </a:p>
          <a:p>
            <a:pPr marL="171450" indent="-171450">
              <a:buFont typeface="Arial" charset="0"/>
              <a:buChar char="•"/>
            </a:pPr>
            <a:r>
              <a:rPr lang="en-US" sz="1200" kern="1200" dirty="0" smtClean="0">
                <a:solidFill>
                  <a:schemeClr val="tx1"/>
                </a:solidFill>
                <a:effectLst/>
                <a:latin typeface="Arial" charset="0"/>
                <a:ea typeface="+mn-ea"/>
                <a:cs typeface="+mn-cs"/>
              </a:rPr>
              <a:t>Multiple BRDF equations, realistic use of index of refraction, absorption based on wavelength for metals, etc.</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31</a:t>
            </a:fld>
            <a:endParaRPr lang="en-US"/>
          </a:p>
        </p:txBody>
      </p:sp>
    </p:spTree>
    <p:extLst>
      <p:ext uri="{BB962C8B-B14F-4D97-AF65-F5344CB8AC3E}">
        <p14:creationId xmlns:p14="http://schemas.microsoft.com/office/powerpoint/2010/main" val="6897282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p:spPr>
        <p:txBody>
          <a:bodyPr/>
          <a:lstStyle/>
          <a:p>
            <a:pPr eaLnBrk="1" hangingPunct="1"/>
            <a:r>
              <a:rPr lang="fr-FR" smtClean="0"/>
              <a:t>Smoke - fluid simulation</a:t>
            </a:r>
          </a:p>
          <a:p>
            <a:pPr eaLnBrk="1" hangingPunct="1"/>
            <a:r>
              <a:rPr lang="fr-FR" smtClean="0"/>
              <a:t>Compute particles - bridge 1,000,000 particles</a:t>
            </a:r>
          </a:p>
          <a:p>
            <a:pPr eaLnBrk="1" hangingPunct="1"/>
            <a:r>
              <a:rPr lang="fr-FR" smtClean="0"/>
              <a:t>Terrain - Tessellation shader</a:t>
            </a:r>
            <a:endParaRPr lang="en-US" smtClean="0"/>
          </a:p>
        </p:txBody>
      </p:sp>
      <p:sp>
        <p:nvSpPr>
          <p:cNvPr id="60420"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12AEA3CA-E9B3-4F1D-8C65-CD01D16024E4}" type="slidenum">
              <a:rPr lang="en-US" smtClean="0"/>
              <a:pPr/>
              <a:t>32</a:t>
            </a:fld>
            <a:endParaRPr lang="en-US" smtClean="0"/>
          </a:p>
        </p:txBody>
      </p:sp>
    </p:spTree>
    <p:extLst>
      <p:ext uri="{BB962C8B-B14F-4D97-AF65-F5344CB8AC3E}">
        <p14:creationId xmlns:p14="http://schemas.microsoft.com/office/powerpoint/2010/main" val="4796098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p:spPr>
        <p:txBody>
          <a:bodyPr/>
          <a:lstStyle/>
          <a:p>
            <a:pPr eaLnBrk="1" hangingPunct="1"/>
            <a:endParaRPr lang="en-US" smtClean="0"/>
          </a:p>
        </p:txBody>
      </p:sp>
      <p:sp>
        <p:nvSpPr>
          <p:cNvPr id="56324"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8350ADDB-DECA-48B8-A0C1-536680F1B0F6}" type="slidenum">
              <a:rPr lang="en-US" smtClean="0"/>
              <a:pPr/>
              <a:t>33</a:t>
            </a:fld>
            <a:endParaRPr lang="en-US" smtClean="0"/>
          </a:p>
        </p:txBody>
      </p:sp>
    </p:spTree>
    <p:extLst>
      <p:ext uri="{BB962C8B-B14F-4D97-AF65-F5344CB8AC3E}">
        <p14:creationId xmlns:p14="http://schemas.microsoft.com/office/powerpoint/2010/main" val="4037351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F5C6397D-761B-4A17-879A-15D8807F7B56}" type="slidenum">
              <a:rPr lang="en-US" smtClean="0"/>
              <a:pPr/>
              <a:t>4</a:t>
            </a:fld>
            <a:endParaRPr lang="en-US" smtClean="0"/>
          </a:p>
        </p:txBody>
      </p:sp>
      <p:sp>
        <p:nvSpPr>
          <p:cNvPr id="44035"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pPr eaLnBrk="1" hangingPunct="1">
              <a:defRPr/>
            </a:pPr>
            <a:r>
              <a:rPr lang="en-US" dirty="0" smtClean="0"/>
              <a:t>Cesium demos - http://cesiumjs.org/</a:t>
            </a:r>
          </a:p>
        </p:txBody>
      </p:sp>
    </p:spTree>
    <p:extLst>
      <p:ext uri="{BB962C8B-B14F-4D97-AF65-F5344CB8AC3E}">
        <p14:creationId xmlns:p14="http://schemas.microsoft.com/office/powerpoint/2010/main" val="1152468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p:spPr>
        <p:txBody>
          <a:bodyPr/>
          <a:lstStyle/>
          <a:p>
            <a:pPr eaLnBrk="1" hangingPunct="1"/>
            <a:r>
              <a:rPr lang="en-US" sz="1200" b="0" i="0" kern="1200" dirty="0" smtClean="0">
                <a:solidFill>
                  <a:schemeClr val="tx1"/>
                </a:solidFill>
                <a:effectLst/>
                <a:latin typeface="Arial" charset="0"/>
                <a:ea typeface="+mn-ea"/>
                <a:cs typeface="+mn-cs"/>
              </a:rPr>
              <a:t>http://www.shader.org/webglcamp/slides/s2_4.pdf</a:t>
            </a:r>
          </a:p>
          <a:p>
            <a:pPr eaLnBrk="1" hangingPunct="1"/>
            <a:endParaRPr lang="en-US" sz="1200" b="0" i="0" kern="1200" dirty="0" smtClean="0">
              <a:solidFill>
                <a:schemeClr val="tx1"/>
              </a:solidFill>
              <a:effectLst/>
              <a:latin typeface="Arial" charset="0"/>
              <a:ea typeface="+mn-ea"/>
              <a:cs typeface="+mn-cs"/>
            </a:endParaRPr>
          </a:p>
          <a:p>
            <a:pPr marL="171450" indent="-171450" eaLnBrk="1" hangingPunct="1">
              <a:buFont typeface="Arial" charset="0"/>
              <a:buChar char="•"/>
            </a:pPr>
            <a:r>
              <a:rPr lang="en-US" sz="1200" b="0" i="0" kern="1200" dirty="0" smtClean="0">
                <a:solidFill>
                  <a:schemeClr val="tx1"/>
                </a:solidFill>
                <a:effectLst/>
                <a:latin typeface="Arial" charset="0"/>
                <a:ea typeface="+mn-ea"/>
                <a:cs typeface="+mn-cs"/>
              </a:rPr>
              <a:t>Quake 4 assets</a:t>
            </a:r>
          </a:p>
          <a:p>
            <a:pPr marL="171450" indent="-171450" eaLnBrk="1" hangingPunct="1">
              <a:buFont typeface="Arial" charset="0"/>
              <a:buChar char="•"/>
            </a:pPr>
            <a:r>
              <a:rPr lang="en-US" sz="1200" b="0" i="0" kern="1200" dirty="0" smtClean="0">
                <a:solidFill>
                  <a:schemeClr val="tx1"/>
                </a:solidFill>
                <a:effectLst/>
                <a:latin typeface="Arial" charset="0"/>
                <a:ea typeface="+mn-ea"/>
                <a:cs typeface="+mn-cs"/>
              </a:rPr>
              <a:t>1694 assets – compression and caching</a:t>
            </a:r>
          </a:p>
          <a:p>
            <a:pPr marL="171450" indent="-171450" eaLnBrk="1" hangingPunct="1">
              <a:buFont typeface="Arial" charset="0"/>
              <a:buChar char="•"/>
            </a:pPr>
            <a:r>
              <a:rPr lang="en-US" sz="1200" b="0" i="0" kern="1200" dirty="0" smtClean="0">
                <a:solidFill>
                  <a:schemeClr val="tx1"/>
                </a:solidFill>
                <a:effectLst/>
                <a:latin typeface="Arial" charset="0"/>
                <a:ea typeface="+mn-ea"/>
                <a:cs typeface="+mn-cs"/>
              </a:rPr>
              <a:t>353 lights, 346 particle systems – culling with portals and bounding-box trees</a:t>
            </a:r>
          </a:p>
          <a:p>
            <a:pPr marL="171450" indent="-171450" eaLnBrk="1" hangingPunct="1">
              <a:buFont typeface="Arial" charset="0"/>
              <a:buChar char="•"/>
            </a:pPr>
            <a:r>
              <a:rPr lang="en-US" sz="1200" b="0" i="0" kern="1200" dirty="0" smtClean="0">
                <a:solidFill>
                  <a:schemeClr val="tx1"/>
                </a:solidFill>
                <a:effectLst/>
                <a:latin typeface="Arial" charset="0"/>
                <a:ea typeface="+mn-ea"/>
                <a:cs typeface="+mn-cs"/>
              </a:rPr>
              <a:t>55 shading techniques, 451 materials – sort by technique and material</a:t>
            </a:r>
          </a:p>
          <a:p>
            <a:pPr eaLnBrk="1" hangingPunct="1"/>
            <a:endParaRPr lang="en-US" sz="1200" b="0" i="0" kern="1200" dirty="0" smtClean="0">
              <a:solidFill>
                <a:schemeClr val="tx1"/>
              </a:solidFill>
              <a:effectLst/>
              <a:latin typeface="Arial" charset="0"/>
              <a:ea typeface="+mn-ea"/>
              <a:cs typeface="+mn-cs"/>
            </a:endParaRPr>
          </a:p>
          <a:p>
            <a:pPr eaLnBrk="1" hangingPunct="1"/>
            <a:r>
              <a:rPr lang="en-US" sz="1200" b="0" i="0" kern="1200" dirty="0" smtClean="0">
                <a:solidFill>
                  <a:schemeClr val="tx1"/>
                </a:solidFill>
                <a:effectLst/>
                <a:latin typeface="Arial" charset="0"/>
                <a:ea typeface="+mn-ea"/>
                <a:cs typeface="+mn-cs"/>
              </a:rPr>
              <a:t>“huge number of dynamic lights and shadows, high quality animated skinned characters, particle systems with multiple stages, 2D GUIs and animations mapped onto 3D objects, and a great variety of materials and shading effects.”</a:t>
            </a:r>
          </a:p>
          <a:p>
            <a:pPr eaLnBrk="1" hangingPunct="1"/>
            <a:endParaRPr lang="en-US" sz="1200" b="0" i="0" kern="1200" dirty="0" smtClean="0">
              <a:solidFill>
                <a:schemeClr val="tx1"/>
              </a:solidFill>
              <a:effectLst/>
              <a:latin typeface="Arial" charset="0"/>
              <a:ea typeface="+mn-ea"/>
              <a:cs typeface="+mn-cs"/>
            </a:endParaRPr>
          </a:p>
          <a:p>
            <a:pPr eaLnBrk="1" hangingPunct="1"/>
            <a:r>
              <a:rPr lang="en-US" sz="1200" b="0" i="0" kern="1200" dirty="0" smtClean="0">
                <a:solidFill>
                  <a:schemeClr val="tx1"/>
                </a:solidFill>
                <a:effectLst/>
                <a:latin typeface="Arial" charset="0"/>
                <a:ea typeface="+mn-ea"/>
                <a:cs typeface="+mn-cs"/>
              </a:rPr>
              <a:t>“portal-based scene manager.”</a:t>
            </a:r>
            <a:endParaRPr lang="en-US" dirty="0" smtClean="0"/>
          </a:p>
        </p:txBody>
      </p:sp>
      <p:sp>
        <p:nvSpPr>
          <p:cNvPr id="59396"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83F73BF-E99E-4C12-8D53-9E43F8E44596}" type="slidenum">
              <a:rPr lang="en-US" smtClean="0"/>
              <a:pPr/>
              <a:t>34</a:t>
            </a:fld>
            <a:endParaRPr lang="en-US" smtClean="0"/>
          </a:p>
        </p:txBody>
      </p:sp>
    </p:spTree>
    <p:extLst>
      <p:ext uri="{BB962C8B-B14F-4D97-AF65-F5344CB8AC3E}">
        <p14:creationId xmlns:p14="http://schemas.microsoft.com/office/powerpoint/2010/main" val="4716596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PBR materials</a:t>
            </a:r>
          </a:p>
          <a:p>
            <a:r>
              <a:rPr lang="en-US" dirty="0" smtClean="0"/>
              <a:t>IBL</a:t>
            </a:r>
          </a:p>
          <a:p>
            <a:endParaRPr lang="en-US" dirty="0" smtClean="0"/>
          </a:p>
          <a:p>
            <a:r>
              <a:rPr lang="en-US" dirty="0" smtClean="0"/>
              <a:t>http://www.marmoset.co/webglbof.html</a:t>
            </a:r>
          </a:p>
          <a:p>
            <a:endParaRPr lang="en-US" dirty="0" smtClean="0"/>
          </a:p>
          <a:p>
            <a:r>
              <a:rPr lang="en-US" dirty="0" smtClean="0"/>
              <a:t>http://www.marmoset.co/viewer/gallery</a:t>
            </a:r>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37</a:t>
            </a:fld>
            <a:endParaRPr lang="en-US"/>
          </a:p>
        </p:txBody>
      </p:sp>
    </p:spTree>
    <p:extLst>
      <p:ext uri="{BB962C8B-B14F-4D97-AF65-F5344CB8AC3E}">
        <p14:creationId xmlns:p14="http://schemas.microsoft.com/office/powerpoint/2010/main" val="4026056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p:spPr>
        <p:txBody>
          <a:bodyPr/>
          <a:lstStyle/>
          <a:p>
            <a:pPr eaLnBrk="1" hangingPunct="1"/>
            <a:endParaRPr lang="en-US" dirty="0" smtClean="0"/>
          </a:p>
        </p:txBody>
      </p:sp>
      <p:sp>
        <p:nvSpPr>
          <p:cNvPr id="61444"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FC21BDCF-F0E3-467F-890D-795493EAA4A7}" type="slidenum">
              <a:rPr lang="en-US" smtClean="0"/>
              <a:pPr/>
              <a:t>38</a:t>
            </a:fld>
            <a:endParaRPr lang="en-US" smtClean="0"/>
          </a:p>
        </p:txBody>
      </p:sp>
    </p:spTree>
    <p:extLst>
      <p:ext uri="{BB962C8B-B14F-4D97-AF65-F5344CB8AC3E}">
        <p14:creationId xmlns:p14="http://schemas.microsoft.com/office/powerpoint/2010/main" val="42929633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p:spPr>
        <p:txBody>
          <a:bodyPr/>
          <a:lstStyle/>
          <a:p>
            <a:pPr eaLnBrk="1" hangingPunct="1"/>
            <a:r>
              <a:rPr lang="en-US" baseline="0" dirty="0" smtClean="0"/>
              <a:t>Video: https://www.youtube.com/watch?v=P_I8an8jXuM</a:t>
            </a:r>
          </a:p>
          <a:p>
            <a:pPr eaLnBrk="1" hangingPunct="1"/>
            <a:endParaRPr lang="en-US" baseline="0" dirty="0" smtClean="0"/>
          </a:p>
          <a:p>
            <a:pPr eaLnBrk="1" hangingPunct="1"/>
            <a:r>
              <a:rPr lang="en-US" baseline="0" dirty="0" smtClean="0"/>
              <a:t>Image and video from: http://blog.imgtec.com/powervr/trying-out-the-new-vulkan-graphics-api-on-powervr-gpus</a:t>
            </a:r>
          </a:p>
          <a:p>
            <a:pPr eaLnBrk="1" hangingPunct="1"/>
            <a:endParaRPr lang="en-US" baseline="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Logo</a:t>
            </a:r>
            <a:r>
              <a:rPr lang="en-US" baseline="0" dirty="0" smtClean="0"/>
              <a:t> from https://www.khronos.org/news/logos</a:t>
            </a:r>
          </a:p>
          <a:p>
            <a:pPr eaLnBrk="1" hangingPunct="1"/>
            <a:endParaRPr lang="en-US" dirty="0" smtClean="0"/>
          </a:p>
        </p:txBody>
      </p:sp>
      <p:sp>
        <p:nvSpPr>
          <p:cNvPr id="58372"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F36FA5FD-1EC1-4378-AA0A-947873F26026}" type="slidenum">
              <a:rPr lang="en-US" smtClean="0"/>
              <a:pPr/>
              <a:t>39</a:t>
            </a:fld>
            <a:endParaRPr lang="en-US" smtClean="0"/>
          </a:p>
        </p:txBody>
      </p:sp>
    </p:spTree>
    <p:extLst>
      <p:ext uri="{BB962C8B-B14F-4D97-AF65-F5344CB8AC3E}">
        <p14:creationId xmlns:p14="http://schemas.microsoft.com/office/powerpoint/2010/main" val="24794488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p:spPr>
        <p:txBody>
          <a:bodyPr/>
          <a:lstStyle/>
          <a:p>
            <a:pPr eaLnBrk="1" hangingPunct="1"/>
            <a:r>
              <a:rPr lang="en-US" smtClean="0"/>
              <a:t>GPUs are about doing data-parallel problems quickly!</a:t>
            </a:r>
          </a:p>
          <a:p>
            <a:pPr eaLnBrk="1" hangingPunct="1"/>
            <a:endParaRPr lang="en-US" smtClean="0"/>
          </a:p>
          <a:p>
            <a:pPr eaLnBrk="1" hangingPunct="1"/>
            <a:r>
              <a:rPr lang="en-US" smtClean="0"/>
              <a:t>Walk clock performance.  Not theoretical.</a:t>
            </a:r>
          </a:p>
          <a:p>
            <a:pPr eaLnBrk="1" hangingPunct="1"/>
            <a:endParaRPr lang="en-US" smtClean="0"/>
          </a:p>
        </p:txBody>
      </p:sp>
      <p:sp>
        <p:nvSpPr>
          <p:cNvPr id="62468"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924255DA-FD64-4938-A252-63E2CDBFC83C}" type="slidenum">
              <a:rPr lang="en-US" smtClean="0"/>
              <a:pPr/>
              <a:t>40</a:t>
            </a:fld>
            <a:endParaRPr lang="en-US" smtClean="0"/>
          </a:p>
        </p:txBody>
      </p:sp>
    </p:spTree>
    <p:extLst>
      <p:ext uri="{BB962C8B-B14F-4D97-AF65-F5344CB8AC3E}">
        <p14:creationId xmlns:p14="http://schemas.microsoft.com/office/powerpoint/2010/main" val="16812116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we’ll replace</a:t>
            </a:r>
            <a:r>
              <a:rPr lang="en-US" baseline="0" dirty="0" smtClean="0"/>
              <a:t> a lecture with a guest lecture.</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41</a:t>
            </a:fld>
            <a:endParaRPr lang="en-US"/>
          </a:p>
        </p:txBody>
      </p:sp>
    </p:spTree>
    <p:extLst>
      <p:ext uri="{BB962C8B-B14F-4D97-AF65-F5344CB8AC3E}">
        <p14:creationId xmlns:p14="http://schemas.microsoft.com/office/powerpoint/2010/main" val="37674490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charset="0"/>
                <a:ea typeface="+mn-ea"/>
                <a:cs typeface="+mn-cs"/>
              </a:rPr>
              <a:t>Fall 2015</a:t>
            </a:r>
          </a:p>
          <a:p>
            <a:pPr marL="171450" indent="-171450">
              <a:buFont typeface="Arial" panose="020B0604020202020204" pitchFamily="34" charset="0"/>
              <a:buChar char="•"/>
            </a:pPr>
            <a:r>
              <a:rPr lang="en-US" sz="1200" b="0" i="0" kern="1200" dirty="0" smtClean="0">
                <a:solidFill>
                  <a:schemeClr val="tx1"/>
                </a:solidFill>
                <a:effectLst/>
                <a:latin typeface="Arial" charset="0"/>
                <a:ea typeface="+mn-ea"/>
                <a:cs typeface="+mn-cs"/>
              </a:rPr>
              <a:t>Tarek Sherif, BioDigital</a:t>
            </a:r>
          </a:p>
          <a:p>
            <a:pPr marL="171450" indent="-171450">
              <a:buFont typeface="Arial" panose="020B0604020202020204" pitchFamily="34" charset="0"/>
              <a:buChar char="•"/>
            </a:pPr>
            <a:r>
              <a:rPr lang="en-US" sz="1200" b="0" i="0" kern="1200" dirty="0" smtClean="0">
                <a:solidFill>
                  <a:schemeClr val="tx1"/>
                </a:solidFill>
                <a:effectLst/>
                <a:latin typeface="Arial" charset="0"/>
                <a:ea typeface="+mn-ea"/>
                <a:cs typeface="+mn-cs"/>
              </a:rPr>
              <a:t>Dave Kotfis, Lockheed Martin (now</a:t>
            </a:r>
            <a:r>
              <a:rPr lang="en-US" sz="1200" b="0" i="0" kern="1200" baseline="0" dirty="0" smtClean="0">
                <a:solidFill>
                  <a:schemeClr val="tx1"/>
                </a:solidFill>
                <a:effectLst/>
                <a:latin typeface="Arial" charset="0"/>
                <a:ea typeface="+mn-ea"/>
                <a:cs typeface="+mn-cs"/>
              </a:rPr>
              <a:t> </a:t>
            </a:r>
            <a:r>
              <a:rPr lang="en-US" sz="1200" b="0" i="0" kern="1200" dirty="0" smtClean="0">
                <a:solidFill>
                  <a:schemeClr val="tx1"/>
                </a:solidFill>
                <a:effectLst/>
                <a:latin typeface="Arial" charset="0"/>
                <a:ea typeface="+mn-ea"/>
                <a:cs typeface="+mn-cs"/>
              </a:rPr>
              <a:t>Bossa Nova Robotics</a:t>
            </a:r>
            <a:r>
              <a:rPr lang="en-US" sz="1200" b="0" i="0" kern="1200" baseline="0" dirty="0" smtClean="0">
                <a:solidFill>
                  <a:schemeClr val="tx1"/>
                </a:solidFill>
                <a:effectLst/>
                <a:latin typeface="Arial" charset="0"/>
                <a:ea typeface="+mn-ea"/>
                <a:cs typeface="+mn-cs"/>
              </a:rPr>
              <a:t>)</a:t>
            </a:r>
            <a:r>
              <a:rPr lang="en-US" sz="1200" b="0" i="0" kern="1200" dirty="0" smtClean="0">
                <a:solidFill>
                  <a:schemeClr val="tx1"/>
                </a:solidFill>
                <a:effectLst/>
                <a:latin typeface="Arial" charset="0"/>
                <a:ea typeface="+mn-ea"/>
                <a:cs typeface="+mn-cs"/>
              </a:rPr>
              <a:t> (Penn alumnus)</a:t>
            </a:r>
          </a:p>
          <a:p>
            <a:pPr marL="171450" indent="-171450">
              <a:buFont typeface="Arial" panose="020B0604020202020204" pitchFamily="34" charset="0"/>
              <a:buChar char="•"/>
            </a:pPr>
            <a:r>
              <a:rPr lang="en-US" sz="1200" b="0" i="0" kern="1200" dirty="0" smtClean="0">
                <a:solidFill>
                  <a:schemeClr val="tx1"/>
                </a:solidFill>
                <a:effectLst/>
                <a:latin typeface="Arial" charset="0"/>
                <a:ea typeface="+mn-ea"/>
                <a:cs typeface="+mn-cs"/>
              </a:rPr>
              <a:t>Tim Kaldewey, IBM Research</a:t>
            </a:r>
          </a:p>
          <a:p>
            <a:pPr marL="171450" indent="-171450">
              <a:buFont typeface="Arial" panose="020B0604020202020204" pitchFamily="34" charset="0"/>
              <a:buChar char="•"/>
            </a:pPr>
            <a:r>
              <a:rPr lang="en-US" sz="1200" b="0" i="0" kern="1200" dirty="0" smtClean="0">
                <a:solidFill>
                  <a:schemeClr val="tx1"/>
                </a:solidFill>
                <a:effectLst/>
                <a:latin typeface="Arial" charset="0"/>
                <a:ea typeface="+mn-ea"/>
                <a:cs typeface="+mn-cs"/>
              </a:rPr>
              <a:t>Shannon Woods, Google</a:t>
            </a:r>
          </a:p>
          <a:p>
            <a:endParaRPr lang="en-US" sz="1200" b="0" i="0" kern="1200" dirty="0" smtClean="0">
              <a:solidFill>
                <a:schemeClr val="tx1"/>
              </a:solidFill>
              <a:effectLst/>
              <a:latin typeface="Arial" charset="0"/>
              <a:ea typeface="+mn-ea"/>
              <a:cs typeface="+mn-cs"/>
            </a:endParaRPr>
          </a:p>
          <a:p>
            <a:r>
              <a:rPr lang="en-US" sz="1200" b="0" i="0" kern="1200" dirty="0" smtClean="0">
                <a:solidFill>
                  <a:schemeClr val="tx1"/>
                </a:solidFill>
                <a:effectLst/>
                <a:latin typeface="Arial" charset="0"/>
                <a:ea typeface="+mn-ea"/>
                <a:cs typeface="+mn-cs"/>
              </a:rPr>
              <a:t>Fall 2014</a:t>
            </a:r>
          </a:p>
          <a:p>
            <a:pPr marL="171450" indent="-171450">
              <a:buFont typeface="Arial" panose="020B0604020202020204" pitchFamily="34" charset="0"/>
              <a:buChar char="•"/>
            </a:pPr>
            <a:r>
              <a:rPr lang="en-US" dirty="0" err="1" smtClean="0"/>
              <a:t>Zakiuddin</a:t>
            </a:r>
            <a:r>
              <a:rPr lang="en-US" dirty="0" smtClean="0"/>
              <a:t> Shehzan </a:t>
            </a:r>
            <a:r>
              <a:rPr lang="en-US" dirty="0" err="1" smtClean="0"/>
              <a:t>Ayub</a:t>
            </a:r>
            <a:r>
              <a:rPr lang="en-US" dirty="0" smtClean="0"/>
              <a:t> Mohammed,</a:t>
            </a:r>
            <a:r>
              <a:rPr lang="en-US" baseline="0" dirty="0" smtClean="0"/>
              <a:t> </a:t>
            </a:r>
            <a:r>
              <a:rPr lang="en-US" dirty="0" smtClean="0"/>
              <a:t>ArrayFire</a:t>
            </a:r>
            <a:r>
              <a:rPr lang="en-US" sz="1200" b="0" i="0" kern="1200" dirty="0" smtClean="0">
                <a:solidFill>
                  <a:schemeClr val="tx1"/>
                </a:solidFill>
                <a:effectLst/>
                <a:latin typeface="Arial" charset="0"/>
                <a:ea typeface="+mn-ea"/>
                <a:cs typeface="+mn-cs"/>
              </a:rPr>
              <a:t> (Penn alumnus)</a:t>
            </a:r>
            <a:endParaRPr lang="en-US" dirty="0" smtClean="0"/>
          </a:p>
          <a:p>
            <a:pPr marL="171450" indent="-171450">
              <a:buFont typeface="Arial" panose="020B0604020202020204" pitchFamily="34" charset="0"/>
              <a:buChar char="•"/>
            </a:pPr>
            <a:r>
              <a:rPr lang="en-US" dirty="0" smtClean="0"/>
              <a:t>Liam Boone,</a:t>
            </a:r>
            <a:r>
              <a:rPr lang="en-US" baseline="0" dirty="0" smtClean="0"/>
              <a:t> </a:t>
            </a:r>
            <a:r>
              <a:rPr lang="en-US" dirty="0" smtClean="0"/>
              <a:t>Sandia National Laboratories</a:t>
            </a:r>
            <a:r>
              <a:rPr lang="en-US" sz="1200" b="0" i="0" kern="1200" dirty="0" smtClean="0">
                <a:solidFill>
                  <a:schemeClr val="tx1"/>
                </a:solidFill>
                <a:effectLst/>
                <a:latin typeface="Arial" charset="0"/>
                <a:ea typeface="+mn-ea"/>
                <a:cs typeface="+mn-cs"/>
              </a:rPr>
              <a:t> (Penn alumnus)</a:t>
            </a:r>
            <a:endParaRPr lang="en-US" dirty="0" smtClean="0"/>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0" kern="1200" dirty="0" smtClean="0">
                <a:solidFill>
                  <a:schemeClr val="tx1"/>
                </a:solidFill>
                <a:effectLst/>
                <a:latin typeface="Arial" charset="0"/>
                <a:ea typeface="+mn-ea"/>
                <a:cs typeface="+mn-cs"/>
              </a:rPr>
              <a:t>Tim Kaldewey, IBM Research</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0" kern="1200" dirty="0" smtClean="0">
                <a:solidFill>
                  <a:schemeClr val="tx1"/>
                </a:solidFill>
                <a:effectLst/>
                <a:latin typeface="Arial" charset="0"/>
                <a:ea typeface="+mn-ea"/>
                <a:cs typeface="+mn-cs"/>
              </a:rPr>
              <a:t>Ken Russell,</a:t>
            </a:r>
            <a:r>
              <a:rPr lang="en-US" sz="1200" b="0" i="0" kern="1200" baseline="0" dirty="0" smtClean="0">
                <a:solidFill>
                  <a:schemeClr val="tx1"/>
                </a:solidFill>
                <a:effectLst/>
                <a:latin typeface="Arial" charset="0"/>
                <a:ea typeface="+mn-ea"/>
                <a:cs typeface="+mn-cs"/>
              </a:rPr>
              <a:t> </a:t>
            </a:r>
            <a:r>
              <a:rPr lang="en-US" sz="1200" b="0" i="0" kern="1200" dirty="0" smtClean="0">
                <a:solidFill>
                  <a:schemeClr val="tx1"/>
                </a:solidFill>
                <a:effectLst/>
                <a:latin typeface="Arial" charset="0"/>
                <a:ea typeface="+mn-ea"/>
                <a:cs typeface="+mn-cs"/>
              </a:rPr>
              <a:t>Google</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0" kern="1200" dirty="0" smtClean="0">
                <a:solidFill>
                  <a:schemeClr val="tx1"/>
                </a:solidFill>
                <a:effectLst/>
                <a:latin typeface="Arial" charset="0"/>
                <a:ea typeface="+mn-ea"/>
                <a:cs typeface="+mn-cs"/>
              </a:rPr>
              <a:t>Sean Lilley,</a:t>
            </a:r>
            <a:r>
              <a:rPr lang="en-US" sz="1200" b="0" i="0" kern="1200" baseline="0" dirty="0" smtClean="0">
                <a:solidFill>
                  <a:schemeClr val="tx1"/>
                </a:solidFill>
                <a:effectLst/>
                <a:latin typeface="Arial" charset="0"/>
                <a:ea typeface="+mn-ea"/>
                <a:cs typeface="+mn-cs"/>
              </a:rPr>
              <a:t> Cesium (formerly </a:t>
            </a:r>
            <a:r>
              <a:rPr lang="en-US" sz="1200" b="0" i="0" kern="1200" dirty="0" smtClean="0">
                <a:solidFill>
                  <a:schemeClr val="tx1"/>
                </a:solidFill>
                <a:effectLst/>
                <a:latin typeface="Arial" charset="0"/>
                <a:ea typeface="+mn-ea"/>
                <a:cs typeface="+mn-cs"/>
              </a:rPr>
              <a:t>Philadelphia Game Lab) (Penn alumnus)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0" kern="1200" dirty="0" smtClean="0">
                <a:solidFill>
                  <a:schemeClr val="tx1"/>
                </a:solidFill>
                <a:effectLst/>
                <a:latin typeface="Arial" charset="0"/>
                <a:ea typeface="+mn-ea"/>
                <a:cs typeface="+mn-cs"/>
              </a:rPr>
              <a:t>David Breen,</a:t>
            </a:r>
            <a:r>
              <a:rPr lang="en-US" sz="1200" b="0" i="0" kern="1200" baseline="0" dirty="0" smtClean="0">
                <a:solidFill>
                  <a:schemeClr val="tx1"/>
                </a:solidFill>
                <a:effectLst/>
                <a:latin typeface="Arial" charset="0"/>
                <a:ea typeface="+mn-ea"/>
                <a:cs typeface="+mn-cs"/>
              </a:rPr>
              <a:t> </a:t>
            </a:r>
            <a:r>
              <a:rPr lang="en-US" sz="1200" b="0" i="0" kern="1200" dirty="0" smtClean="0">
                <a:solidFill>
                  <a:schemeClr val="tx1"/>
                </a:solidFill>
                <a:effectLst/>
                <a:latin typeface="Arial" charset="0"/>
                <a:ea typeface="+mn-ea"/>
                <a:cs typeface="+mn-cs"/>
              </a:rPr>
              <a:t>Drexel University</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0" kern="1200" dirty="0" smtClean="0">
                <a:solidFill>
                  <a:schemeClr val="tx1"/>
                </a:solidFill>
                <a:effectLst/>
                <a:latin typeface="Arial" charset="0"/>
                <a:ea typeface="+mn-ea"/>
                <a:cs typeface="+mn-cs"/>
              </a:rPr>
              <a:t>Nicholas Brancaccio,</a:t>
            </a:r>
            <a:r>
              <a:rPr lang="en-US" sz="1200" b="0" i="0" kern="1200" baseline="0" dirty="0" smtClean="0">
                <a:solidFill>
                  <a:schemeClr val="tx1"/>
                </a:solidFill>
                <a:effectLst/>
                <a:latin typeface="Arial" charset="0"/>
                <a:ea typeface="+mn-ea"/>
                <a:cs typeface="+mn-cs"/>
              </a:rPr>
              <a:t> </a:t>
            </a:r>
            <a:r>
              <a:rPr lang="en-US" sz="1200" b="0" i="0" kern="1200" dirty="0" smtClean="0">
                <a:solidFill>
                  <a:schemeClr val="tx1"/>
                </a:solidFill>
                <a:effectLst/>
                <a:latin typeface="Arial" charset="0"/>
                <a:ea typeface="+mn-ea"/>
                <a:cs typeface="+mn-cs"/>
              </a:rPr>
              <a:t>Floored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i="0" kern="1200" dirty="0" smtClean="0">
              <a:solidFill>
                <a:schemeClr val="tx1"/>
              </a:solidFill>
              <a:effectLst/>
              <a:latin typeface="Arial"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smtClean="0">
                <a:solidFill>
                  <a:schemeClr val="tx1"/>
                </a:solidFill>
                <a:effectLst/>
                <a:latin typeface="Arial" charset="0"/>
                <a:ea typeface="+mn-ea"/>
                <a:cs typeface="+mn-cs"/>
              </a:rPr>
              <a:t>Spring 2014 (CIS 700)</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0" kern="1200" dirty="0" smtClean="0">
                <a:solidFill>
                  <a:schemeClr val="tx1"/>
                </a:solidFill>
                <a:effectLst/>
                <a:latin typeface="Arial" charset="0"/>
                <a:ea typeface="+mn-ea"/>
                <a:cs typeface="+mn-cs"/>
              </a:rPr>
              <a:t>Tim Kaldewey, IBM Research</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0" kern="1200" dirty="0" smtClean="0">
                <a:solidFill>
                  <a:schemeClr val="tx1"/>
                </a:solidFill>
                <a:effectLst/>
                <a:latin typeface="Arial" charset="0"/>
                <a:ea typeface="+mn-ea"/>
                <a:cs typeface="+mn-cs"/>
              </a:rPr>
              <a:t>Jeff Russell, Marmoset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i="0" kern="1200" dirty="0" smtClean="0">
              <a:solidFill>
                <a:schemeClr val="tx1"/>
              </a:solidFill>
              <a:effectLst/>
              <a:latin typeface="Arial"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smtClean="0">
                <a:solidFill>
                  <a:schemeClr val="tx1"/>
                </a:solidFill>
                <a:effectLst/>
                <a:latin typeface="Arial" charset="0"/>
                <a:ea typeface="+mn-ea"/>
                <a:cs typeface="+mn-cs"/>
              </a:rPr>
              <a:t>Fall 2013</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err="1" smtClean="0"/>
              <a:t>Zakiuddin</a:t>
            </a:r>
            <a:r>
              <a:rPr lang="en-US" dirty="0" smtClean="0"/>
              <a:t> Shehzan </a:t>
            </a:r>
            <a:r>
              <a:rPr lang="en-US" dirty="0" err="1" smtClean="0"/>
              <a:t>Ayub</a:t>
            </a:r>
            <a:r>
              <a:rPr lang="en-US" dirty="0" smtClean="0"/>
              <a:t> Mohammed,</a:t>
            </a:r>
            <a:r>
              <a:rPr lang="en-US" baseline="0" dirty="0" smtClean="0"/>
              <a:t> </a:t>
            </a:r>
            <a:r>
              <a:rPr lang="en-US" dirty="0" smtClean="0"/>
              <a:t>ArrayFire</a:t>
            </a:r>
            <a:r>
              <a:rPr lang="en-US" sz="1200" b="0" i="0" kern="1200" dirty="0" smtClean="0">
                <a:solidFill>
                  <a:schemeClr val="tx1"/>
                </a:solidFill>
                <a:effectLst/>
                <a:latin typeface="Arial" charset="0"/>
                <a:ea typeface="+mn-ea"/>
                <a:cs typeface="+mn-cs"/>
              </a:rPr>
              <a:t> (Penn alumnus)</a:t>
            </a:r>
            <a:endParaRPr lang="en-US" dirty="0" smtClean="0"/>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0" kern="1200" dirty="0" smtClean="0">
                <a:solidFill>
                  <a:schemeClr val="tx1"/>
                </a:solidFill>
                <a:effectLst/>
                <a:latin typeface="Arial" charset="0"/>
                <a:ea typeface="+mn-ea"/>
                <a:cs typeface="+mn-cs"/>
              </a:rPr>
              <a:t>Tim Kaldewey, IBM Research</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0" kern="1200" dirty="0" smtClean="0">
                <a:solidFill>
                  <a:schemeClr val="tx1"/>
                </a:solidFill>
                <a:effectLst/>
                <a:latin typeface="Arial" charset="0"/>
                <a:ea typeface="+mn-ea"/>
                <a:cs typeface="+mn-cs"/>
              </a:rPr>
              <a:t>Eric Haines,</a:t>
            </a:r>
            <a:r>
              <a:rPr lang="en-US" sz="1200" b="0" i="0" kern="1200" baseline="0" dirty="0" smtClean="0">
                <a:solidFill>
                  <a:schemeClr val="tx1"/>
                </a:solidFill>
                <a:effectLst/>
                <a:latin typeface="Arial" charset="0"/>
                <a:ea typeface="+mn-ea"/>
                <a:cs typeface="+mn-cs"/>
              </a:rPr>
              <a:t> </a:t>
            </a:r>
            <a:r>
              <a:rPr lang="en-US" sz="1200" b="0" i="0" kern="1200" dirty="0" smtClean="0">
                <a:solidFill>
                  <a:schemeClr val="tx1"/>
                </a:solidFill>
                <a:effectLst/>
                <a:latin typeface="Arial" charset="0"/>
                <a:ea typeface="+mn-ea"/>
                <a:cs typeface="+mn-cs"/>
              </a:rPr>
              <a:t>Autodesk</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0" kern="1200" dirty="0" smtClean="0">
                <a:solidFill>
                  <a:schemeClr val="tx1"/>
                </a:solidFill>
                <a:effectLst/>
                <a:latin typeface="Arial" charset="0"/>
                <a:ea typeface="+mn-ea"/>
                <a:cs typeface="+mn-cs"/>
              </a:rPr>
              <a:t>Eric Lengyel,</a:t>
            </a:r>
            <a:r>
              <a:rPr lang="en-US" sz="1200" b="0" i="0" kern="1200" baseline="0" dirty="0" smtClean="0">
                <a:solidFill>
                  <a:schemeClr val="tx1"/>
                </a:solidFill>
                <a:effectLst/>
                <a:latin typeface="Arial" charset="0"/>
                <a:ea typeface="+mn-ea"/>
                <a:cs typeface="+mn-cs"/>
              </a:rPr>
              <a:t> </a:t>
            </a:r>
            <a:r>
              <a:rPr lang="en-US" sz="1200" b="0" i="0" kern="1200" dirty="0" smtClean="0">
                <a:solidFill>
                  <a:schemeClr val="tx1"/>
                </a:solidFill>
                <a:effectLst/>
                <a:latin typeface="Arial" charset="0"/>
                <a:ea typeface="+mn-ea"/>
                <a:cs typeface="+mn-cs"/>
              </a:rPr>
              <a:t>Terathon Software</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0" kern="1200" dirty="0" smtClean="0">
                <a:solidFill>
                  <a:schemeClr val="tx1"/>
                </a:solidFill>
                <a:effectLst/>
                <a:latin typeface="Arial" charset="0"/>
                <a:ea typeface="+mn-ea"/>
                <a:cs typeface="+mn-cs"/>
              </a:rPr>
              <a:t>Kevin Ring, Data61 (formerly Analytical Graphics, Inc.)</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i="0" kern="1200" dirty="0" smtClean="0">
              <a:solidFill>
                <a:schemeClr val="tx1"/>
              </a:solidFill>
              <a:effectLst/>
              <a:latin typeface="Arial"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smtClean="0">
                <a:solidFill>
                  <a:schemeClr val="tx1"/>
                </a:solidFill>
                <a:effectLst/>
                <a:latin typeface="Arial" charset="0"/>
                <a:ea typeface="+mn-ea"/>
                <a:cs typeface="+mn-cs"/>
              </a:rPr>
              <a:t>Fall 2012</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0" kern="1200" dirty="0" smtClean="0">
                <a:solidFill>
                  <a:schemeClr val="tx1"/>
                </a:solidFill>
                <a:effectLst/>
                <a:latin typeface="Arial" charset="0"/>
                <a:ea typeface="+mn-ea"/>
                <a:cs typeface="+mn-cs"/>
              </a:rPr>
              <a:t>Tim Kaldewey, IBM Research</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0" kern="1200" dirty="0" smtClean="0">
                <a:solidFill>
                  <a:schemeClr val="tx1"/>
                </a:solidFill>
                <a:effectLst/>
                <a:latin typeface="Arial" charset="0"/>
                <a:ea typeface="+mn-ea"/>
                <a:cs typeface="+mn-cs"/>
              </a:rPr>
              <a:t>Sean Lilley,</a:t>
            </a:r>
            <a:r>
              <a:rPr lang="en-US" sz="1200" b="0" i="0" kern="1200" baseline="0" dirty="0" smtClean="0">
                <a:solidFill>
                  <a:schemeClr val="tx1"/>
                </a:solidFill>
                <a:effectLst/>
                <a:latin typeface="Arial" charset="0"/>
                <a:ea typeface="+mn-ea"/>
                <a:cs typeface="+mn-cs"/>
              </a:rPr>
              <a:t> Cesium (formerly </a:t>
            </a:r>
            <a:r>
              <a:rPr lang="en-US" sz="1200" b="0" i="0" kern="1200" dirty="0" smtClean="0">
                <a:solidFill>
                  <a:schemeClr val="tx1"/>
                </a:solidFill>
                <a:effectLst/>
                <a:latin typeface="Arial" charset="0"/>
                <a:ea typeface="+mn-ea"/>
                <a:cs typeface="+mn-cs"/>
              </a:rPr>
              <a:t>Philadelphia Game Lab) (Penn alumnus)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0" kern="1200" dirty="0" smtClean="0">
                <a:solidFill>
                  <a:schemeClr val="tx1"/>
                </a:solidFill>
                <a:effectLst/>
                <a:latin typeface="Arial" charset="0"/>
                <a:ea typeface="+mn-ea"/>
                <a:cs typeface="+mn-cs"/>
              </a:rPr>
              <a:t>Dave Shreiner,</a:t>
            </a:r>
            <a:r>
              <a:rPr lang="en-US" sz="1200" b="0" i="0" kern="1200" baseline="0" dirty="0" smtClean="0">
                <a:solidFill>
                  <a:schemeClr val="tx1"/>
                </a:solidFill>
                <a:effectLst/>
                <a:latin typeface="Arial" charset="0"/>
                <a:ea typeface="+mn-ea"/>
                <a:cs typeface="+mn-cs"/>
              </a:rPr>
              <a:t> </a:t>
            </a:r>
            <a:r>
              <a:rPr lang="en-US" sz="1200" b="0" i="0" kern="1200" dirty="0" smtClean="0">
                <a:solidFill>
                  <a:schemeClr val="tx1"/>
                </a:solidFill>
                <a:effectLst/>
                <a:latin typeface="Arial" charset="0"/>
                <a:ea typeface="+mn-ea"/>
                <a:cs typeface="+mn-cs"/>
              </a:rPr>
              <a:t>ARM</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0" kern="1200" dirty="0" smtClean="0">
                <a:solidFill>
                  <a:schemeClr val="tx1"/>
                </a:solidFill>
                <a:effectLst/>
                <a:latin typeface="Arial" charset="0"/>
                <a:ea typeface="+mn-ea"/>
                <a:cs typeface="+mn-cs"/>
              </a:rPr>
              <a:t>Graham Sellers,</a:t>
            </a:r>
            <a:r>
              <a:rPr lang="en-US" sz="1200" b="0" i="0" kern="1200" baseline="0" dirty="0" smtClean="0">
                <a:solidFill>
                  <a:schemeClr val="tx1"/>
                </a:solidFill>
                <a:effectLst/>
                <a:latin typeface="Arial" charset="0"/>
                <a:ea typeface="+mn-ea"/>
                <a:cs typeface="+mn-cs"/>
              </a:rPr>
              <a:t> </a:t>
            </a:r>
            <a:r>
              <a:rPr lang="en-US" sz="1200" b="0" i="0" kern="1200" dirty="0" smtClean="0">
                <a:solidFill>
                  <a:schemeClr val="tx1"/>
                </a:solidFill>
                <a:effectLst/>
                <a:latin typeface="Arial" charset="0"/>
                <a:ea typeface="+mn-ea"/>
                <a:cs typeface="+mn-cs"/>
              </a:rPr>
              <a:t>AMD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i="0" kern="1200" dirty="0" smtClean="0">
              <a:solidFill>
                <a:schemeClr val="tx1"/>
              </a:solidFill>
              <a:effectLst/>
              <a:latin typeface="Arial"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smtClean="0">
                <a:solidFill>
                  <a:schemeClr val="tx1"/>
                </a:solidFill>
                <a:effectLst/>
                <a:latin typeface="Arial" charset="0"/>
                <a:ea typeface="+mn-ea"/>
                <a:cs typeface="+mn-cs"/>
              </a:rPr>
              <a:t>Spring 2012</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0" kern="1200" dirty="0" smtClean="0">
                <a:solidFill>
                  <a:schemeClr val="tx1"/>
                </a:solidFill>
                <a:effectLst/>
                <a:latin typeface="Arial" charset="0"/>
                <a:ea typeface="+mn-ea"/>
                <a:cs typeface="+mn-cs"/>
              </a:rPr>
              <a:t>Tim Kaldewey, IBM Research</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i="0" kern="1200" dirty="0" smtClean="0">
              <a:solidFill>
                <a:schemeClr val="tx1"/>
              </a:solidFill>
              <a:effectLst/>
              <a:latin typeface="Arial"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smtClean="0">
                <a:solidFill>
                  <a:schemeClr val="tx1"/>
                </a:solidFill>
                <a:effectLst/>
                <a:latin typeface="Arial" charset="0"/>
                <a:ea typeface="+mn-ea"/>
                <a:cs typeface="+mn-cs"/>
              </a:rPr>
              <a:t>Spring 2011</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0" kern="1200" dirty="0" smtClean="0">
                <a:solidFill>
                  <a:schemeClr val="tx1"/>
                </a:solidFill>
                <a:effectLst/>
                <a:latin typeface="Arial" charset="0"/>
                <a:ea typeface="+mn-ea"/>
                <a:cs typeface="+mn-cs"/>
              </a:rPr>
              <a:t>Joseph Kider, Penn (now FL) (Penn alumnus)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0" kern="1200" dirty="0" smtClean="0">
                <a:solidFill>
                  <a:schemeClr val="tx1"/>
                </a:solidFill>
                <a:effectLst/>
                <a:latin typeface="Arial" charset="0"/>
                <a:ea typeface="+mn-ea"/>
                <a:cs typeface="+mn-cs"/>
              </a:rPr>
              <a:t>Milo Martin, Penn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i="0" kern="1200" dirty="0" smtClean="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42</a:t>
            </a:fld>
            <a:endParaRPr lang="en-US"/>
          </a:p>
        </p:txBody>
      </p:sp>
    </p:spTree>
    <p:extLst>
      <p:ext uri="{BB962C8B-B14F-4D97-AF65-F5344CB8AC3E}">
        <p14:creationId xmlns:p14="http://schemas.microsoft.com/office/powerpoint/2010/main" val="5251904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http://www.seas.upenn.edu/~pcozzi/projects.html</a:t>
            </a:r>
          </a:p>
          <a:p>
            <a:endParaRPr lang="en-US" dirty="0" smtClean="0"/>
          </a:p>
          <a:p>
            <a:r>
              <a:rPr lang="en-US" dirty="0" smtClean="0"/>
              <a:t>In the past,</a:t>
            </a:r>
            <a:r>
              <a:rPr lang="en-US" baseline="0" dirty="0" smtClean="0"/>
              <a:t> have also done hackathons: http://blog.virtualglobebook.com/2012/12/hackathons-in-classroom.html</a:t>
            </a:r>
          </a:p>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45</a:t>
            </a:fld>
            <a:endParaRPr lang="en-US"/>
          </a:p>
        </p:txBody>
      </p:sp>
    </p:spTree>
    <p:extLst>
      <p:ext uri="{BB962C8B-B14F-4D97-AF65-F5344CB8AC3E}">
        <p14:creationId xmlns:p14="http://schemas.microsoft.com/office/powerpoint/2010/main" val="11001346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p:spPr>
        <p:txBody>
          <a:bodyPr/>
          <a:lstStyle/>
          <a:p>
            <a:pPr eaLnBrk="1" hangingPunct="1"/>
            <a:r>
              <a:rPr lang="en-US" dirty="0" smtClean="0"/>
              <a:t>Quest for knowledge vs. question for grades.</a:t>
            </a:r>
          </a:p>
          <a:p>
            <a:pPr eaLnBrk="1" hangingPunct="1"/>
            <a:endParaRPr lang="en-US" dirty="0" smtClean="0"/>
          </a:p>
          <a:p>
            <a:pPr eaLnBrk="1" hangingPunct="1"/>
            <a:r>
              <a:rPr lang="en-US" dirty="0" smtClean="0"/>
              <a:t>Some outstanding students don’t have great grades.  Most students with great grades do well outside of school.</a:t>
            </a:r>
          </a:p>
          <a:p>
            <a:pPr eaLnBrk="1" hangingPunct="1"/>
            <a:endParaRPr lang="en-US" dirty="0" smtClean="0"/>
          </a:p>
          <a:p>
            <a:pPr eaLnBrk="1" hangingPunct="1"/>
            <a:r>
              <a:rPr lang="en-US" dirty="0" smtClean="0"/>
              <a:t>This is a pragmatic course about creating outstanding GPU/graphics developers.  I don’t care if you can pass a test.  No midterm.  Mostly no written homework except performance analysis.</a:t>
            </a:r>
          </a:p>
          <a:p>
            <a:pPr eaLnBrk="1" hangingPunct="1"/>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0" i="0" u="none" strike="noStrike" kern="1200" dirty="0" smtClean="0">
                <a:solidFill>
                  <a:schemeClr val="tx1"/>
                </a:solidFill>
                <a:effectLst/>
                <a:latin typeface="Arial" charset="0"/>
                <a:ea typeface="+mn-ea"/>
                <a:cs typeface="+mn-cs"/>
              </a:rPr>
              <a:t>Rebrand homework as</a:t>
            </a:r>
            <a:r>
              <a:rPr lang="en-US" sz="1200" b="0" i="0" u="none" strike="noStrike" kern="1200" baseline="0" dirty="0" smtClean="0">
                <a:solidFill>
                  <a:schemeClr val="tx1"/>
                </a:solidFill>
                <a:effectLst/>
                <a:latin typeface="Arial" charset="0"/>
                <a:ea typeface="+mn-ea"/>
                <a:cs typeface="+mn-cs"/>
              </a:rPr>
              <a:t> </a:t>
            </a:r>
            <a:r>
              <a:rPr lang="en-US" sz="1200" b="0" i="0" u="none" strike="noStrike" kern="1200" dirty="0" smtClean="0">
                <a:solidFill>
                  <a:schemeClr val="tx1"/>
                </a:solidFill>
                <a:effectLst/>
                <a:latin typeface="Arial" charset="0"/>
                <a:ea typeface="+mn-ea"/>
                <a:cs typeface="+mn-cs"/>
              </a:rPr>
              <a:t>projects.  Change culture.  No one wants to do homework.</a:t>
            </a:r>
          </a:p>
          <a:p>
            <a:pPr eaLnBrk="1" hangingPunct="1"/>
            <a:endParaRPr lang="en-US" dirty="0" smtClean="0"/>
          </a:p>
        </p:txBody>
      </p:sp>
      <p:sp>
        <p:nvSpPr>
          <p:cNvPr id="64516"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6A988D7F-E5FF-4E53-8812-561ABDDB5156}" type="slidenum">
              <a:rPr lang="en-US" smtClean="0"/>
              <a:pPr/>
              <a:t>46</a:t>
            </a:fld>
            <a:endParaRPr lang="en-US" smtClean="0"/>
          </a:p>
        </p:txBody>
      </p:sp>
    </p:spTree>
    <p:extLst>
      <p:ext uri="{BB962C8B-B14F-4D97-AF65-F5344CB8AC3E}">
        <p14:creationId xmlns:p14="http://schemas.microsoft.com/office/powerpoint/2010/main" val="1114972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Practice writing and positioning your work.</a:t>
            </a:r>
          </a:p>
          <a:p>
            <a:endParaRPr lang="en-US" baseline="0" dirty="0" smtClean="0"/>
          </a:p>
          <a:p>
            <a:r>
              <a:rPr lang="en-US" baseline="0" dirty="0" smtClean="0"/>
              <a:t>Everyone needs to learn how to talk in front of a group and sell themselves.  The demo will be the class following the due date.</a:t>
            </a:r>
          </a:p>
          <a:p>
            <a:endParaRPr lang="en-US" baseline="0" dirty="0" smtClean="0"/>
          </a:p>
          <a:p>
            <a:r>
              <a:rPr lang="en-US" baseline="0" dirty="0" smtClean="0"/>
              <a:t>In-class demos should focus on your unique features in the project – not the features everyone else also did.</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47</a:t>
            </a:fld>
            <a:endParaRPr lang="en-US"/>
          </a:p>
        </p:txBody>
      </p:sp>
    </p:spTree>
    <p:extLst>
      <p:ext uri="{BB962C8B-B14F-4D97-AF65-F5344CB8AC3E}">
        <p14:creationId xmlns:p14="http://schemas.microsoft.com/office/powerpoint/2010/main" val="3979546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E057745-1439-4347-950C-46867F43EFD9}" type="slidenum">
              <a:rPr lang="en-US" smtClean="0"/>
              <a:pPr/>
              <a:t>5</a:t>
            </a:fld>
            <a:endParaRPr lang="en-US" smtClean="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p:spPr>
        <p:txBody>
          <a:bodyPr/>
          <a:lstStyle/>
          <a:p>
            <a:pPr eaLnBrk="1" hangingPunct="1">
              <a:defRPr/>
            </a:pPr>
            <a:endParaRPr lang="en-US" dirty="0" smtClean="0"/>
          </a:p>
          <a:p>
            <a:pPr eaLnBrk="1" hangingPunct="1"/>
            <a:endParaRPr lang="en-US" dirty="0" smtClean="0"/>
          </a:p>
        </p:txBody>
      </p:sp>
    </p:spTree>
    <p:extLst>
      <p:ext uri="{BB962C8B-B14F-4D97-AF65-F5344CB8AC3E}">
        <p14:creationId xmlns:p14="http://schemas.microsoft.com/office/powerpoint/2010/main" val="15620944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 is EST.  </a:t>
            </a:r>
            <a:r>
              <a:rPr lang="en-US" dirty="0" err="1" smtClean="0"/>
              <a:t>lol</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48</a:t>
            </a:fld>
            <a:endParaRPr lang="en-US"/>
          </a:p>
        </p:txBody>
      </p:sp>
    </p:spTree>
    <p:extLst>
      <p:ext uri="{BB962C8B-B14F-4D97-AF65-F5344CB8AC3E}">
        <p14:creationId xmlns:p14="http://schemas.microsoft.com/office/powerpoint/2010/main" val="39795464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p:spPr>
        <p:txBody>
          <a:bodyPr/>
          <a:lstStyle/>
          <a:p>
            <a:pPr eaLnBrk="1" hangingPunct="1"/>
            <a:r>
              <a:rPr lang="en-US" dirty="0" smtClean="0"/>
              <a:t>What can we learn from boxing?</a:t>
            </a:r>
          </a:p>
          <a:p>
            <a:pPr eaLnBrk="1" hangingPunct="1"/>
            <a:endParaRPr lang="en-US" dirty="0" smtClean="0"/>
          </a:p>
          <a:p>
            <a:pPr eaLnBrk="1" hangingPunct="1"/>
            <a:r>
              <a:rPr lang="en-US" dirty="0" smtClean="0"/>
              <a:t>Not to scale; ignore integrating to see the area of the region under the curve.</a:t>
            </a:r>
          </a:p>
          <a:p>
            <a:pPr eaLnBrk="1" hangingPunct="1"/>
            <a:endParaRPr lang="en-US" dirty="0" smtClean="0"/>
          </a:p>
          <a:p>
            <a:pPr eaLnBrk="1" hangingPunct="1"/>
            <a:r>
              <a:rPr lang="en-US" dirty="0" smtClean="0"/>
              <a:t>Actually, we can learn a lot more from boxing:  continuous feedback, intensity, etc.</a:t>
            </a:r>
          </a:p>
          <a:p>
            <a:pPr eaLnBrk="1" hangingPunct="1"/>
            <a:endParaRPr lang="en-US" dirty="0" smtClean="0"/>
          </a:p>
          <a:p>
            <a:pPr eaLnBrk="1" hangingPunct="1"/>
            <a:r>
              <a:rPr lang="en-US" dirty="0" smtClean="0"/>
              <a:t>Avoid burning out or making mistakes at the very end.  Avoid unforeseen problems.  “Early and often.”</a:t>
            </a:r>
          </a:p>
          <a:p>
            <a:pPr eaLnBrk="1" hangingPunct="1"/>
            <a:endParaRPr lang="en-US" dirty="0" smtClean="0"/>
          </a:p>
          <a:p>
            <a:pPr eaLnBrk="1" hangingPunct="1"/>
            <a:r>
              <a:rPr lang="en-US" dirty="0" smtClean="0"/>
              <a:t>I suggest to move the peek even sooner.  Hit it hard right away.  Line up your effort with office hours, so you can get help early and late.</a:t>
            </a:r>
          </a:p>
        </p:txBody>
      </p:sp>
      <p:sp>
        <p:nvSpPr>
          <p:cNvPr id="66564"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78DC305-1EC3-49DE-8DC4-0CA3612C8D99}" type="slidenum">
              <a:rPr lang="en-US" smtClean="0"/>
              <a:pPr/>
              <a:t>49</a:t>
            </a:fld>
            <a:endParaRPr lang="en-US" smtClean="0"/>
          </a:p>
        </p:txBody>
      </p:sp>
    </p:spTree>
    <p:extLst>
      <p:ext uri="{BB962C8B-B14F-4D97-AF65-F5344CB8AC3E}">
        <p14:creationId xmlns:p14="http://schemas.microsoft.com/office/powerpoint/2010/main" val="30892646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349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t>34 responses from CIS 565 alumni over six semesters (5 of which Patrick taught).  The course is taught about once a year and has ~20 students.</a:t>
            </a:r>
          </a:p>
          <a:p>
            <a:endParaRPr lang="en-US" altLang="en-US" dirty="0" smtClean="0"/>
          </a:p>
        </p:txBody>
      </p:sp>
      <p:sp>
        <p:nvSpPr>
          <p:cNvPr id="6349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itchFamily="34" charset="-128"/>
              </a:defRPr>
            </a:lvl1pPr>
            <a:lvl2pPr marL="742950" indent="-285750">
              <a:defRPr sz="2400">
                <a:solidFill>
                  <a:schemeClr val="tx1"/>
                </a:solidFill>
                <a:latin typeface="Arial" panose="020B0604020202020204" pitchFamily="34" charset="0"/>
                <a:ea typeface="MS PGothic" pitchFamily="34" charset="-128"/>
              </a:defRPr>
            </a:lvl2pPr>
            <a:lvl3pPr marL="1143000" indent="-228600">
              <a:defRPr sz="2400">
                <a:solidFill>
                  <a:schemeClr val="tx1"/>
                </a:solidFill>
                <a:latin typeface="Arial" panose="020B0604020202020204" pitchFamily="34" charset="0"/>
                <a:ea typeface="MS PGothic" pitchFamily="34" charset="-128"/>
              </a:defRPr>
            </a:lvl3pPr>
            <a:lvl4pPr marL="1600200" indent="-228600">
              <a:defRPr sz="2400">
                <a:solidFill>
                  <a:schemeClr val="tx1"/>
                </a:solidFill>
                <a:latin typeface="Arial" panose="020B0604020202020204" pitchFamily="34" charset="0"/>
                <a:ea typeface="MS PGothic" pitchFamily="34" charset="-128"/>
              </a:defRPr>
            </a:lvl4pPr>
            <a:lvl5pPr marL="2057400" indent="-228600">
              <a:defRPr sz="2400">
                <a:solidFill>
                  <a:schemeClr val="tx1"/>
                </a:solidFill>
                <a:latin typeface="Arial" panose="020B0604020202020204"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9pPr>
          </a:lstStyle>
          <a:p>
            <a:fld id="{E7CF606B-A02D-4196-82F4-B475F7B81EB2}" type="slidenum">
              <a:rPr lang="en-US" altLang="en-US" sz="1200">
                <a:latin typeface="Calibri" panose="020F0502020204030204" pitchFamily="34" charset="0"/>
              </a:rPr>
              <a:pPr/>
              <a:t>50</a:t>
            </a:fld>
            <a:endParaRPr lang="en-US" altLang="en-US" sz="1200">
              <a:latin typeface="Calibri" panose="020F0502020204030204" pitchFamily="34" charset="0"/>
            </a:endParaRPr>
          </a:p>
        </p:txBody>
      </p:sp>
    </p:spTree>
    <p:extLst>
      <p:ext uri="{BB962C8B-B14F-4D97-AF65-F5344CB8AC3E}">
        <p14:creationId xmlns:p14="http://schemas.microsoft.com/office/powerpoint/2010/main" val="22332594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553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Most responses were similar to this.  Companies are using git or GitHub, and are looking for students familiar it.</a:t>
            </a:r>
          </a:p>
        </p:txBody>
      </p:sp>
      <p:sp>
        <p:nvSpPr>
          <p:cNvPr id="6553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itchFamily="34" charset="-128"/>
              </a:defRPr>
            </a:lvl1pPr>
            <a:lvl2pPr marL="742950" indent="-285750">
              <a:defRPr sz="2400">
                <a:solidFill>
                  <a:schemeClr val="tx1"/>
                </a:solidFill>
                <a:latin typeface="Arial" panose="020B0604020202020204" pitchFamily="34" charset="0"/>
                <a:ea typeface="MS PGothic" pitchFamily="34" charset="-128"/>
              </a:defRPr>
            </a:lvl2pPr>
            <a:lvl3pPr marL="1143000" indent="-228600">
              <a:defRPr sz="2400">
                <a:solidFill>
                  <a:schemeClr val="tx1"/>
                </a:solidFill>
                <a:latin typeface="Arial" panose="020B0604020202020204" pitchFamily="34" charset="0"/>
                <a:ea typeface="MS PGothic" pitchFamily="34" charset="-128"/>
              </a:defRPr>
            </a:lvl3pPr>
            <a:lvl4pPr marL="1600200" indent="-228600">
              <a:defRPr sz="2400">
                <a:solidFill>
                  <a:schemeClr val="tx1"/>
                </a:solidFill>
                <a:latin typeface="Arial" panose="020B0604020202020204" pitchFamily="34" charset="0"/>
                <a:ea typeface="MS PGothic" pitchFamily="34" charset="-128"/>
              </a:defRPr>
            </a:lvl4pPr>
            <a:lvl5pPr marL="2057400" indent="-228600">
              <a:defRPr sz="2400">
                <a:solidFill>
                  <a:schemeClr val="tx1"/>
                </a:solidFill>
                <a:latin typeface="Arial" panose="020B0604020202020204"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9pPr>
          </a:lstStyle>
          <a:p>
            <a:fld id="{A113BAFB-2F39-4E05-A8F3-54250A92E304}" type="slidenum">
              <a:rPr lang="en-US" altLang="en-US" sz="1200">
                <a:latin typeface="Calibri" panose="020F0502020204030204" pitchFamily="34" charset="0"/>
              </a:rPr>
              <a:pPr/>
              <a:t>51</a:t>
            </a:fld>
            <a:endParaRPr lang="en-US" altLang="en-US" sz="1200">
              <a:latin typeface="Calibri" panose="020F0502020204030204" pitchFamily="34" charset="0"/>
            </a:endParaRPr>
          </a:p>
        </p:txBody>
      </p:sp>
    </p:spTree>
    <p:extLst>
      <p:ext uri="{BB962C8B-B14F-4D97-AF65-F5344CB8AC3E}">
        <p14:creationId xmlns:p14="http://schemas.microsoft.com/office/powerpoint/2010/main" val="9304535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07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Common themes in Rich</a:t>
            </a:r>
            <a:r>
              <a:rPr lang="ja-JP" altLang="en-US" smtClean="0"/>
              <a:t>’</a:t>
            </a:r>
            <a:r>
              <a:rPr lang="en-US" altLang="ja-JP" smtClean="0"/>
              <a:t>s advice:</a:t>
            </a:r>
          </a:p>
          <a:p>
            <a:pPr>
              <a:buFontTx/>
              <a:buChar char="•"/>
            </a:pPr>
            <a:r>
              <a:rPr lang="en-US" altLang="en-US" smtClean="0"/>
              <a:t>Find a real need</a:t>
            </a:r>
          </a:p>
          <a:p>
            <a:pPr>
              <a:buFontTx/>
              <a:buChar char="•"/>
            </a:pPr>
            <a:r>
              <a:rPr lang="en-US" altLang="en-US" smtClean="0"/>
              <a:t>Be visible</a:t>
            </a:r>
          </a:p>
          <a:p>
            <a:endParaRPr lang="en-US" altLang="en-US" smtClean="0"/>
          </a:p>
        </p:txBody>
      </p:sp>
      <p:sp>
        <p:nvSpPr>
          <p:cNvPr id="3072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itchFamily="34" charset="-128"/>
              </a:defRPr>
            </a:lvl1pPr>
            <a:lvl2pPr marL="742950" indent="-285750">
              <a:defRPr sz="2400">
                <a:solidFill>
                  <a:schemeClr val="tx1"/>
                </a:solidFill>
                <a:latin typeface="Arial" panose="020B0604020202020204" pitchFamily="34" charset="0"/>
                <a:ea typeface="MS PGothic" pitchFamily="34" charset="-128"/>
              </a:defRPr>
            </a:lvl2pPr>
            <a:lvl3pPr marL="1143000" indent="-228600">
              <a:defRPr sz="2400">
                <a:solidFill>
                  <a:schemeClr val="tx1"/>
                </a:solidFill>
                <a:latin typeface="Arial" panose="020B0604020202020204" pitchFamily="34" charset="0"/>
                <a:ea typeface="MS PGothic" pitchFamily="34" charset="-128"/>
              </a:defRPr>
            </a:lvl3pPr>
            <a:lvl4pPr marL="1600200" indent="-228600">
              <a:defRPr sz="2400">
                <a:solidFill>
                  <a:schemeClr val="tx1"/>
                </a:solidFill>
                <a:latin typeface="Arial" panose="020B0604020202020204" pitchFamily="34" charset="0"/>
                <a:ea typeface="MS PGothic" pitchFamily="34" charset="-128"/>
              </a:defRPr>
            </a:lvl4pPr>
            <a:lvl5pPr marL="2057400" indent="-228600">
              <a:defRPr sz="2400">
                <a:solidFill>
                  <a:schemeClr val="tx1"/>
                </a:solidFill>
                <a:latin typeface="Arial" panose="020B0604020202020204"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9pPr>
          </a:lstStyle>
          <a:p>
            <a:fld id="{1E4D983E-8F4B-4924-8BCF-EAC6F1273498}" type="slidenum">
              <a:rPr lang="en-US" altLang="en-US" sz="1200">
                <a:latin typeface="Calibri" panose="020F0502020204030204" pitchFamily="34" charset="0"/>
              </a:rPr>
              <a:pPr/>
              <a:t>54</a:t>
            </a:fld>
            <a:endParaRPr lang="en-US" altLang="en-US" sz="1200">
              <a:latin typeface="Calibri" panose="020F0502020204030204" pitchFamily="34" charset="0"/>
            </a:endParaRPr>
          </a:p>
        </p:txBody>
      </p:sp>
    </p:spTree>
    <p:extLst>
      <p:ext uri="{BB962C8B-B14F-4D97-AF65-F5344CB8AC3E}">
        <p14:creationId xmlns:p14="http://schemas.microsoft.com/office/powerpoint/2010/main" val="7237944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758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Keep in mind, it didn</a:t>
            </a:r>
            <a:r>
              <a:rPr lang="ja-JP" altLang="en-US" smtClean="0"/>
              <a:t>’</a:t>
            </a:r>
            <a:r>
              <a:rPr lang="en-US" altLang="ja-JP" smtClean="0"/>
              <a:t>t hurt the students who said No, and it helped 51.5%.  I expect this to only increase as recruiting practices continue to change.</a:t>
            </a:r>
          </a:p>
          <a:p>
            <a:endParaRPr lang="en-US" altLang="en-US" smtClean="0"/>
          </a:p>
          <a:p>
            <a:r>
              <a:rPr lang="en-US" altLang="en-US" smtClean="0"/>
              <a:t>Several students also already had jobs before starting the course or received full-time positions based on their internships.</a:t>
            </a:r>
          </a:p>
        </p:txBody>
      </p:sp>
      <p:sp>
        <p:nvSpPr>
          <p:cNvPr id="6758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itchFamily="34" charset="-128"/>
              </a:defRPr>
            </a:lvl1pPr>
            <a:lvl2pPr marL="742950" indent="-285750">
              <a:defRPr sz="2400">
                <a:solidFill>
                  <a:schemeClr val="tx1"/>
                </a:solidFill>
                <a:latin typeface="Arial" panose="020B0604020202020204" pitchFamily="34" charset="0"/>
                <a:ea typeface="MS PGothic" pitchFamily="34" charset="-128"/>
              </a:defRPr>
            </a:lvl2pPr>
            <a:lvl3pPr marL="1143000" indent="-228600">
              <a:defRPr sz="2400">
                <a:solidFill>
                  <a:schemeClr val="tx1"/>
                </a:solidFill>
                <a:latin typeface="Arial" panose="020B0604020202020204" pitchFamily="34" charset="0"/>
                <a:ea typeface="MS PGothic" pitchFamily="34" charset="-128"/>
              </a:defRPr>
            </a:lvl3pPr>
            <a:lvl4pPr marL="1600200" indent="-228600">
              <a:defRPr sz="2400">
                <a:solidFill>
                  <a:schemeClr val="tx1"/>
                </a:solidFill>
                <a:latin typeface="Arial" panose="020B0604020202020204" pitchFamily="34" charset="0"/>
                <a:ea typeface="MS PGothic" pitchFamily="34" charset="-128"/>
              </a:defRPr>
            </a:lvl4pPr>
            <a:lvl5pPr marL="2057400" indent="-228600">
              <a:defRPr sz="2400">
                <a:solidFill>
                  <a:schemeClr val="tx1"/>
                </a:solidFill>
                <a:latin typeface="Arial" panose="020B0604020202020204"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9pPr>
          </a:lstStyle>
          <a:p>
            <a:fld id="{A3B24002-03E3-47BF-A2C7-84957F4ABB6B}" type="slidenum">
              <a:rPr lang="en-US" altLang="en-US" sz="1200">
                <a:latin typeface="Calibri" panose="020F0502020204030204" pitchFamily="34" charset="0"/>
              </a:rPr>
              <a:pPr/>
              <a:t>56</a:t>
            </a:fld>
            <a:endParaRPr lang="en-US" altLang="en-US" sz="1200">
              <a:latin typeface="Calibri" panose="020F0502020204030204" pitchFamily="34" charset="0"/>
            </a:endParaRPr>
          </a:p>
        </p:txBody>
      </p:sp>
    </p:spTree>
    <p:extLst>
      <p:ext uri="{BB962C8B-B14F-4D97-AF65-F5344CB8AC3E}">
        <p14:creationId xmlns:p14="http://schemas.microsoft.com/office/powerpoint/2010/main" val="18670755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963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This quote is representative of many responses:</a:t>
            </a:r>
          </a:p>
          <a:p>
            <a:pPr>
              <a:buFontTx/>
              <a:buChar char="•"/>
            </a:pPr>
            <a:r>
              <a:rPr lang="en-US" altLang="en-US" smtClean="0"/>
              <a:t>The project portfolio is useful: demos, videos</a:t>
            </a:r>
          </a:p>
          <a:p>
            <a:pPr>
              <a:buFontTx/>
              <a:buChar char="•"/>
            </a:pPr>
            <a:r>
              <a:rPr lang="en-US" altLang="en-US" smtClean="0"/>
              <a:t>Employers generally don</a:t>
            </a:r>
            <a:r>
              <a:rPr lang="ja-JP" altLang="en-US" smtClean="0"/>
              <a:t>’</a:t>
            </a:r>
            <a:r>
              <a:rPr lang="en-US" altLang="ja-JP" smtClean="0"/>
              <a:t>t look at the code (or the student doesn</a:t>
            </a:r>
            <a:r>
              <a:rPr lang="ja-JP" altLang="en-US" smtClean="0"/>
              <a:t>’</a:t>
            </a:r>
            <a:r>
              <a:rPr lang="en-US" altLang="ja-JP" smtClean="0"/>
              <a:t>t realize it)</a:t>
            </a:r>
          </a:p>
          <a:p>
            <a:pPr>
              <a:buFontTx/>
              <a:buChar char="•"/>
            </a:pPr>
            <a:r>
              <a:rPr lang="en-US" altLang="en-US" smtClean="0"/>
              <a:t>The interview itself is what matters</a:t>
            </a:r>
          </a:p>
        </p:txBody>
      </p:sp>
      <p:sp>
        <p:nvSpPr>
          <p:cNvPr id="6963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itchFamily="34" charset="-128"/>
              </a:defRPr>
            </a:lvl1pPr>
            <a:lvl2pPr marL="742950" indent="-285750">
              <a:defRPr sz="2400">
                <a:solidFill>
                  <a:schemeClr val="tx1"/>
                </a:solidFill>
                <a:latin typeface="Arial" panose="020B0604020202020204" pitchFamily="34" charset="0"/>
                <a:ea typeface="MS PGothic" pitchFamily="34" charset="-128"/>
              </a:defRPr>
            </a:lvl2pPr>
            <a:lvl3pPr marL="1143000" indent="-228600">
              <a:defRPr sz="2400">
                <a:solidFill>
                  <a:schemeClr val="tx1"/>
                </a:solidFill>
                <a:latin typeface="Arial" panose="020B0604020202020204" pitchFamily="34" charset="0"/>
                <a:ea typeface="MS PGothic" pitchFamily="34" charset="-128"/>
              </a:defRPr>
            </a:lvl3pPr>
            <a:lvl4pPr marL="1600200" indent="-228600">
              <a:defRPr sz="2400">
                <a:solidFill>
                  <a:schemeClr val="tx1"/>
                </a:solidFill>
                <a:latin typeface="Arial" panose="020B0604020202020204" pitchFamily="34" charset="0"/>
                <a:ea typeface="MS PGothic" pitchFamily="34" charset="-128"/>
              </a:defRPr>
            </a:lvl4pPr>
            <a:lvl5pPr marL="2057400" indent="-228600">
              <a:defRPr sz="2400">
                <a:solidFill>
                  <a:schemeClr val="tx1"/>
                </a:solidFill>
                <a:latin typeface="Arial" panose="020B0604020202020204"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9pPr>
          </a:lstStyle>
          <a:p>
            <a:fld id="{D379313C-8DA4-4B7F-9B0B-2BB432235903}" type="slidenum">
              <a:rPr lang="en-US" altLang="en-US" sz="1200">
                <a:latin typeface="Calibri" panose="020F0502020204030204" pitchFamily="34" charset="0"/>
              </a:rPr>
              <a:pPr/>
              <a:t>57</a:t>
            </a:fld>
            <a:endParaRPr lang="en-US" altLang="en-US" sz="1200">
              <a:latin typeface="Calibri" panose="020F0502020204030204" pitchFamily="34" charset="0"/>
            </a:endParaRPr>
          </a:p>
        </p:txBody>
      </p:sp>
    </p:spTree>
    <p:extLst>
      <p:ext uri="{BB962C8B-B14F-4D97-AF65-F5344CB8AC3E}">
        <p14:creationId xmlns:p14="http://schemas.microsoft.com/office/powerpoint/2010/main" val="42752842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168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Being asked about your own code is a great way to stack the odds in your favor.</a:t>
            </a:r>
          </a:p>
          <a:p>
            <a:endParaRPr lang="en-US" altLang="en-US" smtClean="0"/>
          </a:p>
          <a:p>
            <a:r>
              <a:rPr lang="en-US" altLang="en-US" smtClean="0"/>
              <a:t>I expect more companies to ask for code samples; as a hiring manager, I do.</a:t>
            </a:r>
          </a:p>
        </p:txBody>
      </p:sp>
      <p:sp>
        <p:nvSpPr>
          <p:cNvPr id="7168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itchFamily="34" charset="-128"/>
              </a:defRPr>
            </a:lvl1pPr>
            <a:lvl2pPr marL="742950" indent="-285750">
              <a:defRPr sz="2400">
                <a:solidFill>
                  <a:schemeClr val="tx1"/>
                </a:solidFill>
                <a:latin typeface="Arial" panose="020B0604020202020204" pitchFamily="34" charset="0"/>
                <a:ea typeface="MS PGothic" pitchFamily="34" charset="-128"/>
              </a:defRPr>
            </a:lvl2pPr>
            <a:lvl3pPr marL="1143000" indent="-228600">
              <a:defRPr sz="2400">
                <a:solidFill>
                  <a:schemeClr val="tx1"/>
                </a:solidFill>
                <a:latin typeface="Arial" panose="020B0604020202020204" pitchFamily="34" charset="0"/>
                <a:ea typeface="MS PGothic" pitchFamily="34" charset="-128"/>
              </a:defRPr>
            </a:lvl3pPr>
            <a:lvl4pPr marL="1600200" indent="-228600">
              <a:defRPr sz="2400">
                <a:solidFill>
                  <a:schemeClr val="tx1"/>
                </a:solidFill>
                <a:latin typeface="Arial" panose="020B0604020202020204" pitchFamily="34" charset="0"/>
                <a:ea typeface="MS PGothic" pitchFamily="34" charset="-128"/>
              </a:defRPr>
            </a:lvl4pPr>
            <a:lvl5pPr marL="2057400" indent="-228600">
              <a:defRPr sz="2400">
                <a:solidFill>
                  <a:schemeClr val="tx1"/>
                </a:solidFill>
                <a:latin typeface="Arial" panose="020B0604020202020204"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9pPr>
          </a:lstStyle>
          <a:p>
            <a:fld id="{BCB6FA2D-273A-4AE3-B420-502002652C7C}" type="slidenum">
              <a:rPr lang="en-US" altLang="en-US" sz="1200">
                <a:latin typeface="Calibri" panose="020F0502020204030204" pitchFamily="34" charset="0"/>
              </a:rPr>
              <a:pPr/>
              <a:t>58</a:t>
            </a:fld>
            <a:endParaRPr lang="en-US" altLang="en-US" sz="1200">
              <a:latin typeface="Calibri" panose="020F0502020204030204" pitchFamily="34" charset="0"/>
            </a:endParaRPr>
          </a:p>
        </p:txBody>
      </p:sp>
    </p:spTree>
    <p:extLst>
      <p:ext uri="{BB962C8B-B14F-4D97-AF65-F5344CB8AC3E}">
        <p14:creationId xmlns:p14="http://schemas.microsoft.com/office/powerpoint/2010/main" val="748874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for a depth-of-field project, it is OK to use a third-party library to load models, but it is not OK to use a depth-of-field fragment shader found in google.</a:t>
            </a:r>
          </a:p>
          <a:p>
            <a:endParaRPr lang="en-US" dirty="0" smtClean="0"/>
          </a:p>
          <a:p>
            <a:r>
              <a:rPr lang="en-US" dirty="0" smtClean="0"/>
              <a:t>Copying from another student is not OK.  If two students</a:t>
            </a:r>
            <a:r>
              <a:rPr lang="en-US" baseline="0" dirty="0" smtClean="0"/>
              <a:t> have the same exact code, and it is wrong…</a:t>
            </a:r>
          </a:p>
          <a:p>
            <a:endParaRPr lang="en-US" dirty="0" smtClean="0"/>
          </a:p>
          <a:p>
            <a:r>
              <a:rPr lang="en-US" dirty="0" smtClean="0"/>
              <a:t>Be ready to explain</a:t>
            </a:r>
            <a:r>
              <a:rPr lang="en-US" baseline="0" dirty="0" smtClean="0"/>
              <a:t> any part of your code.</a:t>
            </a:r>
          </a:p>
          <a:p>
            <a:endParaRPr lang="en-US" baseline="0" dirty="0" smtClean="0"/>
          </a:p>
          <a:p>
            <a:r>
              <a:rPr lang="en-US" baseline="0" dirty="0" smtClean="0"/>
              <a:t>Violating academic integrity is bad for you, your peers, and your university.  It literally steals time away from making the course better for everyone.</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59</a:t>
            </a:fld>
            <a:endParaRPr lang="en-US"/>
          </a:p>
        </p:txBody>
      </p:sp>
    </p:spTree>
    <p:extLst>
      <p:ext uri="{BB962C8B-B14F-4D97-AF65-F5344CB8AC3E}">
        <p14:creationId xmlns:p14="http://schemas.microsoft.com/office/powerpoint/2010/main" val="29875281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475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7475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itchFamily="34" charset="-128"/>
              </a:defRPr>
            </a:lvl1pPr>
            <a:lvl2pPr marL="742950" indent="-285750">
              <a:defRPr sz="2400">
                <a:solidFill>
                  <a:schemeClr val="tx1"/>
                </a:solidFill>
                <a:latin typeface="Arial" panose="020B0604020202020204" pitchFamily="34" charset="0"/>
                <a:ea typeface="MS PGothic" pitchFamily="34" charset="-128"/>
              </a:defRPr>
            </a:lvl2pPr>
            <a:lvl3pPr marL="1143000" indent="-228600">
              <a:defRPr sz="2400">
                <a:solidFill>
                  <a:schemeClr val="tx1"/>
                </a:solidFill>
                <a:latin typeface="Arial" panose="020B0604020202020204" pitchFamily="34" charset="0"/>
                <a:ea typeface="MS PGothic" pitchFamily="34" charset="-128"/>
              </a:defRPr>
            </a:lvl3pPr>
            <a:lvl4pPr marL="1600200" indent="-228600">
              <a:defRPr sz="2400">
                <a:solidFill>
                  <a:schemeClr val="tx1"/>
                </a:solidFill>
                <a:latin typeface="Arial" panose="020B0604020202020204" pitchFamily="34" charset="0"/>
                <a:ea typeface="MS PGothic" pitchFamily="34" charset="-128"/>
              </a:defRPr>
            </a:lvl4pPr>
            <a:lvl5pPr marL="2057400" indent="-228600">
              <a:defRPr sz="2400">
                <a:solidFill>
                  <a:schemeClr val="tx1"/>
                </a:solidFill>
                <a:latin typeface="Arial" panose="020B0604020202020204"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9pPr>
          </a:lstStyle>
          <a:p>
            <a:fld id="{6F54C514-B555-4625-8AF9-24AEC9C06B45}" type="slidenum">
              <a:rPr lang="en-US" altLang="en-US" sz="1200">
                <a:latin typeface="Calibri" panose="020F0502020204030204" pitchFamily="34" charset="0"/>
              </a:rPr>
              <a:pPr/>
              <a:t>60</a:t>
            </a:fld>
            <a:endParaRPr lang="en-US" altLang="en-US" sz="1200">
              <a:latin typeface="Calibri" panose="020F0502020204030204" pitchFamily="34" charset="0"/>
            </a:endParaRPr>
          </a:p>
        </p:txBody>
      </p:sp>
    </p:spTree>
    <p:extLst>
      <p:ext uri="{BB962C8B-B14F-4D97-AF65-F5344CB8AC3E}">
        <p14:creationId xmlns:p14="http://schemas.microsoft.com/office/powerpoint/2010/main" val="1045009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E057745-1439-4347-950C-46867F43EFD9}" type="slidenum">
              <a:rPr lang="en-US" smtClean="0"/>
              <a:pPr/>
              <a:t>6</a:t>
            </a:fld>
            <a:endParaRPr lang="en-US" smtClean="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p:spPr>
        <p:txBody>
          <a:bodyPr/>
          <a:lstStyle/>
          <a:p>
            <a:pPr eaLnBrk="1" hangingPunct="1"/>
            <a:r>
              <a:rPr lang="en-US" dirty="0" smtClean="0"/>
              <a:t>Perhaps we are a sports team, and each project is an event</a:t>
            </a:r>
            <a:r>
              <a:rPr lang="en-US" baseline="0" dirty="0" smtClean="0"/>
              <a:t> I am preparing you with.  I may bring in specialists, i.e., guest lectures, in some cases just like a football might bring in a defense specialist.</a:t>
            </a:r>
          </a:p>
          <a:p>
            <a:pPr eaLnBrk="1" hangingPunct="1"/>
            <a:endParaRPr lang="en-US" baseline="0" dirty="0" smtClean="0"/>
          </a:p>
          <a:p>
            <a:pPr eaLnBrk="1" hangingPunct="1"/>
            <a:r>
              <a:rPr lang="en-US" baseline="0" dirty="0" smtClean="0"/>
              <a:t>We design this course backwards from the final project.  The final project is the purpose of the course, the regular projects provide breadth and a bit of depth to prepare you for the final project, and the lectures prepare you for the projects.</a:t>
            </a:r>
            <a:endParaRPr lang="en-US" dirty="0" smtClean="0"/>
          </a:p>
        </p:txBody>
      </p:sp>
    </p:spTree>
    <p:extLst>
      <p:ext uri="{BB962C8B-B14F-4D97-AF65-F5344CB8AC3E}">
        <p14:creationId xmlns:p14="http://schemas.microsoft.com/office/powerpoint/2010/main" val="25480903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Progress: A half-semester project for a team is now a single-person project for a week!</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61</a:t>
            </a:fld>
            <a:endParaRPr lang="en-US"/>
          </a:p>
        </p:txBody>
      </p:sp>
    </p:spTree>
    <p:extLst>
      <p:ext uri="{BB962C8B-B14F-4D97-AF65-F5344CB8AC3E}">
        <p14:creationId xmlns:p14="http://schemas.microsoft.com/office/powerpoint/2010/main" val="960827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a:t>
            </a:r>
            <a:r>
              <a:rPr lang="en-US" dirty="0" err="1" smtClean="0"/>
              <a:t>glsl.heroku.com</a:t>
            </a:r>
            <a:r>
              <a:rPr lang="en-US" dirty="0" smtClean="0"/>
              <a:t>/e#2306.2</a:t>
            </a:r>
          </a:p>
          <a:p>
            <a:r>
              <a:rPr lang="en-US" dirty="0" smtClean="0"/>
              <a:t>Blog: http://y-</a:t>
            </a:r>
            <a:r>
              <a:rPr lang="en-US" dirty="0" err="1" smtClean="0"/>
              <a:t>alice.blogspot.com</a:t>
            </a:r>
            <a:r>
              <a:rPr lang="en-US" dirty="0" smtClean="0"/>
              <a:t>/2012/04/final-</a:t>
            </a:r>
            <a:r>
              <a:rPr lang="en-US" dirty="0" err="1" smtClean="0"/>
              <a:t>submission.html</a:t>
            </a:r>
            <a:endParaRPr lang="en-US"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63</a:t>
            </a:fld>
            <a:endParaRPr lang="en-US"/>
          </a:p>
        </p:txBody>
      </p:sp>
    </p:spTree>
    <p:extLst>
      <p:ext uri="{BB962C8B-B14F-4D97-AF65-F5344CB8AC3E}">
        <p14:creationId xmlns:p14="http://schemas.microsoft.com/office/powerpoint/2010/main" val="32459517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 on her GPU rasterizer,</a:t>
            </a:r>
            <a:r>
              <a:rPr lang="en-US" baseline="0" dirty="0" smtClean="0"/>
              <a:t> no OpenGL!</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64</a:t>
            </a:fld>
            <a:endParaRPr lang="en-US"/>
          </a:p>
        </p:txBody>
      </p:sp>
    </p:spTree>
    <p:extLst>
      <p:ext uri="{BB962C8B-B14F-4D97-AF65-F5344CB8AC3E}">
        <p14:creationId xmlns:p14="http://schemas.microsoft.com/office/powerpoint/2010/main" val="32683796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 on her GPU rasterizer,</a:t>
            </a:r>
            <a:r>
              <a:rPr lang="en-US" baseline="0" dirty="0" smtClean="0"/>
              <a:t> no OpenGL!</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65</a:t>
            </a:fld>
            <a:endParaRPr lang="en-US"/>
          </a:p>
        </p:txBody>
      </p:sp>
    </p:spTree>
    <p:extLst>
      <p:ext uri="{BB962C8B-B14F-4D97-AF65-F5344CB8AC3E}">
        <p14:creationId xmlns:p14="http://schemas.microsoft.com/office/powerpoint/2010/main" val="14865878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http://wuhao1117.github.io/WebGL-Ocean-FFT/</a:t>
            </a:r>
          </a:p>
          <a:p>
            <a:r>
              <a:rPr lang="en-US" dirty="0" smtClean="0"/>
              <a:t>Info:</a:t>
            </a:r>
            <a:r>
              <a:rPr lang="en-US" baseline="0" dirty="0" smtClean="0"/>
              <a:t> http://</a:t>
            </a:r>
            <a:r>
              <a:rPr lang="en-US" baseline="0" dirty="0" err="1" smtClean="0"/>
              <a:t>www.wuhao.co</a:t>
            </a:r>
            <a:r>
              <a:rPr lang="en-US" baseline="0" dirty="0" smtClean="0"/>
              <a:t>/</a:t>
            </a:r>
            <a:r>
              <a:rPr lang="en-US" baseline="0" dirty="0" err="1" smtClean="0"/>
              <a:t>webgl-fft-ocean.html</a:t>
            </a:r>
            <a:endParaRPr lang="en-US" baseline="0"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66</a:t>
            </a:fld>
            <a:endParaRPr lang="en-US"/>
          </a:p>
        </p:txBody>
      </p:sp>
    </p:spTree>
    <p:extLst>
      <p:ext uri="{BB962C8B-B14F-4D97-AF65-F5344CB8AC3E}">
        <p14:creationId xmlns:p14="http://schemas.microsoft.com/office/powerpoint/2010/main" val="31480974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a:t>
            </a:r>
            <a:r>
              <a:rPr lang="en-US" dirty="0" err="1" smtClean="0"/>
              <a:t>sijietian.com</a:t>
            </a:r>
            <a:r>
              <a:rPr lang="en-US" dirty="0" smtClean="0"/>
              <a:t>/WebGL/</a:t>
            </a:r>
            <a:r>
              <a:rPr lang="en-US" dirty="0" err="1" smtClean="0"/>
              <a:t>deferredshading</a:t>
            </a:r>
            <a:r>
              <a:rPr lang="en-US" dirty="0" smtClean="0"/>
              <a:t>/</a:t>
            </a:r>
            <a:r>
              <a:rPr lang="en-US" dirty="0" err="1" smtClean="0"/>
              <a:t>index.html</a:t>
            </a:r>
            <a:endParaRPr lang="en-US" dirty="0" smtClean="0"/>
          </a:p>
          <a:p>
            <a:r>
              <a:rPr lang="en-US" dirty="0" smtClean="0"/>
              <a:t>Article: https://</a:t>
            </a:r>
            <a:r>
              <a:rPr lang="en-US" dirty="0" err="1" smtClean="0"/>
              <a:t>hacks.mozilla.org</a:t>
            </a:r>
            <a:r>
              <a:rPr lang="en-US" dirty="0" smtClean="0"/>
              <a:t>/2014/01/</a:t>
            </a:r>
            <a:r>
              <a:rPr lang="en-US" dirty="0" err="1" smtClean="0"/>
              <a:t>webgl</a:t>
            </a:r>
            <a:r>
              <a:rPr lang="en-US" dirty="0" smtClean="0"/>
              <a:t>-deferred-shading/</a:t>
            </a:r>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67</a:t>
            </a:fld>
            <a:endParaRPr lang="en-US"/>
          </a:p>
        </p:txBody>
      </p:sp>
    </p:spTree>
    <p:extLst>
      <p:ext uri="{BB962C8B-B14F-4D97-AF65-F5344CB8AC3E}">
        <p14:creationId xmlns:p14="http://schemas.microsoft.com/office/powerpoint/2010/main" val="15855925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Showed as student work at SIGGRAPH 2014</a:t>
            </a:r>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68</a:t>
            </a:fld>
            <a:endParaRPr lang="en-US"/>
          </a:p>
        </p:txBody>
      </p:sp>
    </p:spTree>
    <p:extLst>
      <p:ext uri="{BB962C8B-B14F-4D97-AF65-F5344CB8AC3E}">
        <p14:creationId xmlns:p14="http://schemas.microsoft.com/office/powerpoint/2010/main" val="35743969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Uniform grid now part of flocking project!</a:t>
            </a:r>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69</a:t>
            </a:fld>
            <a:endParaRPr lang="en-US"/>
          </a:p>
        </p:txBody>
      </p:sp>
    </p:spTree>
    <p:extLst>
      <p:ext uri="{BB962C8B-B14F-4D97-AF65-F5344CB8AC3E}">
        <p14:creationId xmlns:p14="http://schemas.microsoft.com/office/powerpoint/2010/main" val="20876782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Uniform grid now part of flocking project!</a:t>
            </a:r>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70</a:t>
            </a:fld>
            <a:endParaRPr lang="en-US"/>
          </a:p>
        </p:txBody>
      </p:sp>
    </p:spTree>
    <p:extLst>
      <p:ext uri="{BB962C8B-B14F-4D97-AF65-F5344CB8AC3E}">
        <p14:creationId xmlns:p14="http://schemas.microsoft.com/office/powerpoint/2010/main" val="19826185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939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Exciting for students to have their work noticed outside of class and the university.</a:t>
            </a:r>
          </a:p>
          <a:p>
            <a:endParaRPr lang="en-US" altLang="en-US" smtClean="0"/>
          </a:p>
          <a:p>
            <a:r>
              <a:rPr lang="en-US" altLang="en-US" smtClean="0"/>
              <a:t>Sometimes, someone famous will notice.</a:t>
            </a:r>
          </a:p>
          <a:p>
            <a:endParaRPr lang="en-US" altLang="en-US" smtClean="0"/>
          </a:p>
          <a:p>
            <a:r>
              <a:rPr lang="en-US" altLang="en-US" smtClean="0"/>
              <a:t>Open source isn</a:t>
            </a:r>
            <a:r>
              <a:rPr lang="ja-JP" altLang="en-US" smtClean="0"/>
              <a:t>’</a:t>
            </a:r>
            <a:r>
              <a:rPr lang="en-US" altLang="ja-JP" smtClean="0"/>
              <a:t>t necessary for twitter, but it helps drive engagement.</a:t>
            </a:r>
          </a:p>
          <a:p>
            <a:endParaRPr lang="en-US" altLang="en-US" smtClean="0"/>
          </a:p>
          <a:p>
            <a:pPr>
              <a:buFontTx/>
              <a:buChar char="•"/>
            </a:pPr>
            <a:r>
              <a:rPr lang="en-US" altLang="en-US" smtClean="0"/>
              <a:t>Dynamic geometry fractures with WebCL and WebGL by Kai Ninomiya and Jiatong He, https://twitter.com/pjcozzi/status/542364663166824450</a:t>
            </a:r>
          </a:p>
          <a:p>
            <a:pPr>
              <a:buFontTx/>
              <a:buChar char="•"/>
            </a:pPr>
            <a:r>
              <a:rPr lang="en-US" altLang="en-US" smtClean="0"/>
              <a:t>Ocean simulation in Unity by Anda Li and Yehua Lyu, https://twitter.com/pjcozzi/status/542007352925642753</a:t>
            </a:r>
          </a:p>
          <a:p>
            <a:pPr>
              <a:buFontTx/>
              <a:buChar char="•"/>
            </a:pPr>
            <a:r>
              <a:rPr lang="en-US" altLang="en-US" smtClean="0"/>
              <a:t>Rasterization pipeline byCheng-Tso Lin, https://twitter.com/pjcozzi/status/396613045553623040</a:t>
            </a:r>
          </a:p>
        </p:txBody>
      </p:sp>
      <p:sp>
        <p:nvSpPr>
          <p:cNvPr id="5939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itchFamily="34" charset="-128"/>
              </a:defRPr>
            </a:lvl1pPr>
            <a:lvl2pPr marL="742950" indent="-285750">
              <a:defRPr sz="2400">
                <a:solidFill>
                  <a:schemeClr val="tx1"/>
                </a:solidFill>
                <a:latin typeface="Arial" panose="020B0604020202020204" pitchFamily="34" charset="0"/>
                <a:ea typeface="MS PGothic" pitchFamily="34" charset="-128"/>
              </a:defRPr>
            </a:lvl2pPr>
            <a:lvl3pPr marL="1143000" indent="-228600">
              <a:defRPr sz="2400">
                <a:solidFill>
                  <a:schemeClr val="tx1"/>
                </a:solidFill>
                <a:latin typeface="Arial" panose="020B0604020202020204" pitchFamily="34" charset="0"/>
                <a:ea typeface="MS PGothic" pitchFamily="34" charset="-128"/>
              </a:defRPr>
            </a:lvl3pPr>
            <a:lvl4pPr marL="1600200" indent="-228600">
              <a:defRPr sz="2400">
                <a:solidFill>
                  <a:schemeClr val="tx1"/>
                </a:solidFill>
                <a:latin typeface="Arial" panose="020B0604020202020204" pitchFamily="34" charset="0"/>
                <a:ea typeface="MS PGothic" pitchFamily="34" charset="-128"/>
              </a:defRPr>
            </a:lvl4pPr>
            <a:lvl5pPr marL="2057400" indent="-228600">
              <a:defRPr sz="2400">
                <a:solidFill>
                  <a:schemeClr val="tx1"/>
                </a:solidFill>
                <a:latin typeface="Arial" panose="020B0604020202020204"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9pPr>
          </a:lstStyle>
          <a:p>
            <a:fld id="{F83F9296-A00A-4B00-895C-A285EE456EBB}" type="slidenum">
              <a:rPr lang="en-US" altLang="en-US" sz="1200">
                <a:latin typeface="Calibri" panose="020F0502020204030204" pitchFamily="34" charset="0"/>
              </a:rPr>
              <a:pPr/>
              <a:t>71</a:t>
            </a:fld>
            <a:endParaRPr lang="en-US" altLang="en-US" sz="1200">
              <a:latin typeface="Calibri" panose="020F0502020204030204" pitchFamily="34" charset="0"/>
            </a:endParaRPr>
          </a:p>
        </p:txBody>
      </p:sp>
    </p:spTree>
    <p:extLst>
      <p:ext uri="{BB962C8B-B14F-4D97-AF65-F5344CB8AC3E}">
        <p14:creationId xmlns:p14="http://schemas.microsoft.com/office/powerpoint/2010/main" val="198998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E057745-1439-4347-950C-46867F43EFD9}" type="slidenum">
              <a:rPr lang="en-US" smtClean="0"/>
              <a:pPr/>
              <a:t>7</a:t>
            </a:fld>
            <a:endParaRPr lang="en-US" smtClean="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p:spPr>
        <p:txBody>
          <a:bodyPr/>
          <a:lstStyle/>
          <a:p>
            <a:pPr eaLnBrk="1" hangingPunct="1"/>
            <a:r>
              <a:rPr lang="en-US" dirty="0" smtClean="0"/>
              <a:t>Past students:  every year, CIS 565 projects surpass CIS 565 projects from the previous year.</a:t>
            </a:r>
          </a:p>
        </p:txBody>
      </p:sp>
    </p:spTree>
    <p:extLst>
      <p:ext uri="{BB962C8B-B14F-4D97-AF65-F5344CB8AC3E}">
        <p14:creationId xmlns:p14="http://schemas.microsoft.com/office/powerpoint/2010/main" val="8978997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https://twitter.com/pjcozzi/status/675447032836808704 (Brandon Jones liked, project based on his work)</a:t>
            </a:r>
          </a:p>
          <a:p>
            <a:pPr marL="171450" indent="-171450">
              <a:buFont typeface="Arial" panose="020B0604020202020204" pitchFamily="34" charset="0"/>
              <a:buChar char="•"/>
            </a:pPr>
            <a:r>
              <a:rPr lang="en-US" dirty="0" smtClean="0"/>
              <a:t>https://twitter.com/thsherif/status/710785800632471556 (talk invite; independent study, not CIS 565, but same idea applies)</a:t>
            </a:r>
          </a:p>
          <a:p>
            <a:pPr marL="171450" indent="-171450">
              <a:buFont typeface="Arial" panose="020B0604020202020204" pitchFamily="34" charset="0"/>
              <a:buChar char="•"/>
            </a:pPr>
            <a:r>
              <a:rPr lang="en-US" dirty="0" smtClean="0"/>
              <a:t>https://twitter.com/pjcozzi/status/656145309655957504</a:t>
            </a:r>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72</a:t>
            </a:fld>
            <a:endParaRPr lang="en-US"/>
          </a:p>
        </p:txBody>
      </p:sp>
    </p:spTree>
    <p:extLst>
      <p:ext uri="{BB962C8B-B14F-4D97-AF65-F5344CB8AC3E}">
        <p14:creationId xmlns:p14="http://schemas.microsoft.com/office/powerpoint/2010/main" val="9043942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73</a:t>
            </a:fld>
            <a:endParaRPr lang="en-US"/>
          </a:p>
        </p:txBody>
      </p:sp>
    </p:spTree>
    <p:extLst>
      <p:ext uri="{BB962C8B-B14F-4D97-AF65-F5344CB8AC3E}">
        <p14:creationId xmlns:p14="http://schemas.microsoft.com/office/powerpoint/2010/main" val="19987787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BB66B039-039E-4CA7-8BFF-71D7DEB161E7}" type="slidenum">
              <a:rPr lang="en-US" smtClean="0"/>
              <a:pPr/>
              <a:t>74</a:t>
            </a:fld>
            <a:endParaRPr lang="en-US" smtClean="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p:spPr>
        <p:txBody>
          <a:bodyPr/>
          <a:lstStyle/>
          <a:p>
            <a:pPr eaLnBrk="1" hangingPunct="1"/>
            <a:r>
              <a:rPr lang="en-US" dirty="0" smtClean="0"/>
              <a:t>If</a:t>
            </a:r>
            <a:r>
              <a:rPr lang="en-US" baseline="0" dirty="0" smtClean="0"/>
              <a:t> an undergrad degree is 40 courses, one course is 2.5%.  If an MS is 10 courses, than one course is 10%.</a:t>
            </a:r>
          </a:p>
          <a:p>
            <a:pPr eaLnBrk="1" hangingPunct="1"/>
            <a:endParaRPr lang="en-US" baseline="0" dirty="0" smtClean="0"/>
          </a:p>
          <a:p>
            <a:pPr eaLnBrk="1" hangingPunct="1"/>
            <a:r>
              <a:rPr lang="en-US" baseline="0" dirty="0" smtClean="0"/>
              <a:t>In 2007, I received an A+ in this course.  The same work I did today would barely pass.</a:t>
            </a:r>
          </a:p>
          <a:p>
            <a:pPr eaLnBrk="1" hangingPunct="1"/>
            <a:endParaRPr lang="en-US" baseline="0" dirty="0" smtClean="0"/>
          </a:p>
          <a:p>
            <a:pPr eaLnBrk="1" hangingPunct="1"/>
            <a:r>
              <a:rPr lang="en-US" baseline="0" dirty="0" smtClean="0"/>
              <a:t>Through your final projects, everyone should surpass me in _at least_ one area of GPU programming.</a:t>
            </a:r>
          </a:p>
          <a:p>
            <a:pPr eaLnBrk="1" hangingPunct="1"/>
            <a:endParaRPr lang="en-US" baseline="0" dirty="0" smtClean="0"/>
          </a:p>
          <a:p>
            <a:pPr eaLnBrk="1" hangingPunct="1"/>
            <a:r>
              <a:rPr lang="en-US" dirty="0" smtClean="0"/>
              <a:t>https://twitter.com/sportscenter/status/764457750558543877</a:t>
            </a:r>
          </a:p>
        </p:txBody>
      </p:sp>
    </p:spTree>
    <p:extLst>
      <p:ext uri="{BB962C8B-B14F-4D97-AF65-F5344CB8AC3E}">
        <p14:creationId xmlns:p14="http://schemas.microsoft.com/office/powerpoint/2010/main" val="10949044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BB66B039-039E-4CA7-8BFF-71D7DEB161E7}" type="slidenum">
              <a:rPr lang="en-US" smtClean="0"/>
              <a:pPr/>
              <a:t>75</a:t>
            </a:fld>
            <a:endParaRPr lang="en-US" smtClean="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p:spPr>
        <p:txBody>
          <a:bodyPr/>
          <a:lstStyle/>
          <a:p>
            <a:pPr eaLnBrk="1" hangingPunct="1"/>
            <a:r>
              <a:rPr lang="en-US" dirty="0" smtClean="0"/>
              <a:t>SIGGRAPH session on open-source </a:t>
            </a:r>
            <a:r>
              <a:rPr lang="en-US" smtClean="0"/>
              <a:t>projects in CIS 565: https://github.com/pjcozzi/Articles/tree/master/SIGGRAPH/2015</a:t>
            </a:r>
          </a:p>
        </p:txBody>
      </p:sp>
    </p:spTree>
    <p:extLst>
      <p:ext uri="{BB962C8B-B14F-4D97-AF65-F5344CB8AC3E}">
        <p14:creationId xmlns:p14="http://schemas.microsoft.com/office/powerpoint/2010/main" val="2964952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39DC71DF-95A4-44D7-B199-72F04545EB64}" type="slidenum">
              <a:rPr lang="en-US" smtClean="0"/>
              <a:pPr/>
              <a:t>8</a:t>
            </a:fld>
            <a:endParaRPr lang="en-US" smtClean="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p:spPr>
        <p:txBody>
          <a:bodyPr/>
          <a:lstStyle/>
          <a:p>
            <a:pPr eaLnBrk="1" hangingPunct="1"/>
            <a:endParaRPr lang="en-US" dirty="0" smtClean="0"/>
          </a:p>
        </p:txBody>
      </p:sp>
    </p:spTree>
    <p:extLst>
      <p:ext uri="{BB962C8B-B14F-4D97-AF65-F5344CB8AC3E}">
        <p14:creationId xmlns:p14="http://schemas.microsoft.com/office/powerpoint/2010/main" val="1011124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39DC71DF-95A4-44D7-B199-72F04545EB64}" type="slidenum">
              <a:rPr lang="en-US" smtClean="0"/>
              <a:pPr/>
              <a:t>9</a:t>
            </a:fld>
            <a:endParaRPr lang="en-US" smtClean="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p:spPr>
        <p:txBody>
          <a:bodyPr/>
          <a:lstStyle/>
          <a:p>
            <a:pPr eaLnBrk="1" hangingPunct="1"/>
            <a:endParaRPr lang="en-US" dirty="0" smtClean="0"/>
          </a:p>
        </p:txBody>
      </p:sp>
    </p:spTree>
    <p:extLst>
      <p:ext uri="{BB962C8B-B14F-4D97-AF65-F5344CB8AC3E}">
        <p14:creationId xmlns:p14="http://schemas.microsoft.com/office/powerpoint/2010/main" val="1028090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companies contact me to directly recruit CIS 565 students</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10</a:t>
            </a:fld>
            <a:endParaRPr lang="en-US"/>
          </a:p>
        </p:txBody>
      </p:sp>
    </p:spTree>
    <p:extLst>
      <p:ext uri="{BB962C8B-B14F-4D97-AF65-F5344CB8AC3E}">
        <p14:creationId xmlns:p14="http://schemas.microsoft.com/office/powerpoint/2010/main" val="23687661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4"/>
          <p:cNvGrpSpPr>
            <a:grpSpLocks/>
          </p:cNvGrpSpPr>
          <p:nvPr/>
        </p:nvGrpSpPr>
        <p:grpSpPr bwMode="auto">
          <a:xfrm>
            <a:off x="0" y="0"/>
            <a:ext cx="9144000" cy="6858000"/>
            <a:chOff x="0" y="0"/>
            <a:chExt cx="5760" cy="4320"/>
          </a:xfrm>
        </p:grpSpPr>
        <p:sp>
          <p:nvSpPr>
            <p:cNvPr id="5" name="Rectangle 2"/>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a:latin typeface="Times New Roman" pitchFamily="18" charset="0"/>
              </a:endParaRPr>
            </a:p>
          </p:txBody>
        </p:sp>
        <p:sp>
          <p:nvSpPr>
            <p:cNvPr id="6" name="Rectangle 6"/>
            <p:cNvSpPr>
              <a:spLocks noChangeArrowheads="1"/>
            </p:cNvSpPr>
            <p:nvPr/>
          </p:nvSpPr>
          <p:spPr bwMode="hidden">
            <a:xfrm>
              <a:off x="1081" y="1065"/>
              <a:ext cx="4679" cy="1596"/>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grpSp>
          <p:nvGrpSpPr>
            <p:cNvPr id="7" name="Group 22"/>
            <p:cNvGrpSpPr>
              <a:grpSpLocks/>
            </p:cNvGrpSpPr>
            <p:nvPr/>
          </p:nvGrpSpPr>
          <p:grpSpPr bwMode="auto">
            <a:xfrm>
              <a:off x="0" y="672"/>
              <a:ext cx="1806" cy="1989"/>
              <a:chOff x="0" y="672"/>
              <a:chExt cx="1806" cy="1989"/>
            </a:xfrm>
          </p:grpSpPr>
          <p:sp>
            <p:nvSpPr>
              <p:cNvPr id="8" name="Rectangle 20"/>
              <p:cNvSpPr>
                <a:spLocks noChangeArrowheads="1"/>
              </p:cNvSpPr>
              <p:nvPr userDrawn="1"/>
            </p:nvSpPr>
            <p:spPr bwMode="auto">
              <a:xfrm>
                <a:off x="361" y="2257"/>
                <a:ext cx="363" cy="404"/>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9" name="Rectangle 21"/>
              <p:cNvSpPr>
                <a:spLocks noChangeArrowheads="1"/>
              </p:cNvSpPr>
              <p:nvPr userDrawn="1"/>
            </p:nvSpPr>
            <p:spPr bwMode="auto">
              <a:xfrm>
                <a:off x="1081" y="1065"/>
                <a:ext cx="362" cy="405"/>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0" name="Rectangle 22"/>
              <p:cNvSpPr>
                <a:spLocks noChangeArrowheads="1"/>
              </p:cNvSpPr>
              <p:nvPr userDrawn="1"/>
            </p:nvSpPr>
            <p:spPr bwMode="auto">
              <a:xfrm>
                <a:off x="1437" y="672"/>
                <a:ext cx="369" cy="400"/>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1" name="Rectangle 23"/>
              <p:cNvSpPr>
                <a:spLocks noChangeArrowheads="1"/>
              </p:cNvSpPr>
              <p:nvPr userDrawn="1"/>
            </p:nvSpPr>
            <p:spPr bwMode="auto">
              <a:xfrm>
                <a:off x="719" y="2257"/>
                <a:ext cx="368" cy="404"/>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2" name="Rectangle 24"/>
              <p:cNvSpPr>
                <a:spLocks noChangeArrowheads="1"/>
              </p:cNvSpPr>
              <p:nvPr userDrawn="1"/>
            </p:nvSpPr>
            <p:spPr bwMode="auto">
              <a:xfrm>
                <a:off x="1437" y="1065"/>
                <a:ext cx="369" cy="405"/>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3" name="Rectangle 25"/>
              <p:cNvSpPr>
                <a:spLocks noChangeArrowheads="1"/>
              </p:cNvSpPr>
              <p:nvPr userDrawn="1"/>
            </p:nvSpPr>
            <p:spPr bwMode="auto">
              <a:xfrm>
                <a:off x="719" y="1464"/>
                <a:ext cx="368" cy="399"/>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4" name="Rectangle 26"/>
              <p:cNvSpPr>
                <a:spLocks noChangeArrowheads="1"/>
              </p:cNvSpPr>
              <p:nvPr userDrawn="1"/>
            </p:nvSpPr>
            <p:spPr bwMode="auto">
              <a:xfrm>
                <a:off x="0" y="1464"/>
                <a:ext cx="367" cy="399"/>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5" name="Rectangle 27"/>
              <p:cNvSpPr>
                <a:spLocks noChangeArrowheads="1"/>
              </p:cNvSpPr>
              <p:nvPr userDrawn="1"/>
            </p:nvSpPr>
            <p:spPr bwMode="auto">
              <a:xfrm>
                <a:off x="1081" y="1464"/>
                <a:ext cx="362" cy="399"/>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6" name="Rectangle 28"/>
              <p:cNvSpPr>
                <a:spLocks noChangeArrowheads="1"/>
              </p:cNvSpPr>
              <p:nvPr userDrawn="1"/>
            </p:nvSpPr>
            <p:spPr bwMode="auto">
              <a:xfrm>
                <a:off x="361" y="1857"/>
                <a:ext cx="363" cy="406"/>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7" name="Rectangle 29"/>
              <p:cNvSpPr>
                <a:spLocks noChangeArrowheads="1"/>
              </p:cNvSpPr>
              <p:nvPr userDrawn="1"/>
            </p:nvSpPr>
            <p:spPr bwMode="auto">
              <a:xfrm>
                <a:off x="719" y="1857"/>
                <a:ext cx="368" cy="406"/>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grpSp>
      </p:grpSp>
      <p:sp>
        <p:nvSpPr>
          <p:cNvPr id="39953" name="Rectangle 17"/>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pPr lvl="0"/>
            <a:r>
              <a:rPr lang="en-US" noProof="0" smtClean="0"/>
              <a:t>Click to edit Master title style</a:t>
            </a:r>
          </a:p>
        </p:txBody>
      </p:sp>
      <p:sp>
        <p:nvSpPr>
          <p:cNvPr id="39954" name="Rectangle 18"/>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3400"/>
            </a:lvl1pPr>
          </a:lstStyle>
          <a:p>
            <a:pPr lvl="0"/>
            <a:r>
              <a:rPr lang="en-US" noProof="0" smtClean="0"/>
              <a:t>Click to edit Master subtitle style</a:t>
            </a:r>
          </a:p>
        </p:txBody>
      </p:sp>
      <p:sp>
        <p:nvSpPr>
          <p:cNvPr id="18" name="Rectangle 3"/>
          <p:cNvSpPr>
            <a:spLocks noGrp="1" noChangeArrowheads="1"/>
          </p:cNvSpPr>
          <p:nvPr>
            <p:ph type="dt" sz="half" idx="10"/>
          </p:nvPr>
        </p:nvSpPr>
        <p:spPr>
          <a:xfrm>
            <a:off x="457200" y="6248400"/>
            <a:ext cx="2133600" cy="457200"/>
          </a:xfrm>
        </p:spPr>
        <p:txBody>
          <a:bodyPr/>
          <a:lstStyle>
            <a:lvl1pPr>
              <a:defRPr/>
            </a:lvl1pPr>
          </a:lstStyle>
          <a:p>
            <a:pPr>
              <a:defRPr/>
            </a:pPr>
            <a:endParaRPr lang="en-US"/>
          </a:p>
        </p:txBody>
      </p:sp>
      <p:sp>
        <p:nvSpPr>
          <p:cNvPr id="19" name="Rectangle 4"/>
          <p:cNvSpPr>
            <a:spLocks noGrp="1" noChangeArrowheads="1"/>
          </p:cNvSpPr>
          <p:nvPr>
            <p:ph type="ftr" sz="quarter" idx="11"/>
          </p:nvPr>
        </p:nvSpPr>
        <p:spPr/>
        <p:txBody>
          <a:bodyPr/>
          <a:lstStyle>
            <a:lvl1pPr>
              <a:defRPr/>
            </a:lvl1pPr>
          </a:lstStyle>
          <a:p>
            <a:pPr>
              <a:defRPr/>
            </a:pPr>
            <a:endParaRPr lang="en-US"/>
          </a:p>
        </p:txBody>
      </p:sp>
      <p:sp>
        <p:nvSpPr>
          <p:cNvPr id="20" name="Rectangle 5"/>
          <p:cNvSpPr>
            <a:spLocks noGrp="1" noChangeArrowheads="1"/>
          </p:cNvSpPr>
          <p:nvPr>
            <p:ph type="sldNum" sz="quarter" idx="12"/>
          </p:nvPr>
        </p:nvSpPr>
        <p:spPr/>
        <p:txBody>
          <a:bodyPr/>
          <a:lstStyle>
            <a:lvl1pPr>
              <a:defRPr/>
            </a:lvl1pPr>
          </a:lstStyle>
          <a:p>
            <a:pPr>
              <a:defRPr/>
            </a:pPr>
            <a:fld id="{C8E54861-778E-42F3-AD2A-EB44076E1E59}" type="slidenum">
              <a:rPr lang="en-US"/>
              <a:pPr>
                <a:defRPr/>
              </a:pPr>
              <a:t>‹#›</a:t>
            </a:fld>
            <a:endParaRPr lang="en-US"/>
          </a:p>
        </p:txBody>
      </p:sp>
    </p:spTree>
    <p:extLst>
      <p:ext uri="{BB962C8B-B14F-4D97-AF65-F5344CB8AC3E}">
        <p14:creationId xmlns:p14="http://schemas.microsoft.com/office/powerpoint/2010/main" val="358453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ftr" sz="quarter" idx="10"/>
          </p:nvPr>
        </p:nvSpPr>
        <p:spPr>
          <a:ln/>
        </p:spPr>
        <p:txBody>
          <a:bodyPr/>
          <a:lstStyle>
            <a:lvl1pPr>
              <a:defRPr/>
            </a:lvl1pPr>
          </a:lstStyle>
          <a:p>
            <a:pPr>
              <a:defRPr/>
            </a:pPr>
            <a:endParaRPr lang="en-US"/>
          </a:p>
        </p:txBody>
      </p:sp>
      <p:sp>
        <p:nvSpPr>
          <p:cNvPr id="5" name="Rectangle 4"/>
          <p:cNvSpPr>
            <a:spLocks noGrp="1" noChangeArrowheads="1"/>
          </p:cNvSpPr>
          <p:nvPr>
            <p:ph type="sldNum" sz="quarter" idx="11"/>
          </p:nvPr>
        </p:nvSpPr>
        <p:spPr>
          <a:ln/>
        </p:spPr>
        <p:txBody>
          <a:bodyPr/>
          <a:lstStyle>
            <a:lvl1pPr>
              <a:defRPr/>
            </a:lvl1pPr>
          </a:lstStyle>
          <a:p>
            <a:pPr>
              <a:defRPr/>
            </a:pPr>
            <a:fld id="{058C159F-1E55-41A6-8339-F6DFBBA39174}" type="slidenum">
              <a:rPr lang="en-US"/>
              <a:pPr>
                <a:defRPr/>
              </a:pPr>
              <a:t>‹#›</a:t>
            </a:fld>
            <a:endParaRPr lang="en-US"/>
          </a:p>
        </p:txBody>
      </p:sp>
      <p:sp>
        <p:nvSpPr>
          <p:cNvPr id="6"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495478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5410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457200"/>
            <a:ext cx="60198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ftr" sz="quarter" idx="10"/>
          </p:nvPr>
        </p:nvSpPr>
        <p:spPr>
          <a:ln/>
        </p:spPr>
        <p:txBody>
          <a:bodyPr/>
          <a:lstStyle>
            <a:lvl1pPr>
              <a:defRPr/>
            </a:lvl1pPr>
          </a:lstStyle>
          <a:p>
            <a:pPr>
              <a:defRPr/>
            </a:pPr>
            <a:endParaRPr lang="en-US"/>
          </a:p>
        </p:txBody>
      </p:sp>
      <p:sp>
        <p:nvSpPr>
          <p:cNvPr id="5" name="Rectangle 4"/>
          <p:cNvSpPr>
            <a:spLocks noGrp="1" noChangeArrowheads="1"/>
          </p:cNvSpPr>
          <p:nvPr>
            <p:ph type="sldNum" sz="quarter" idx="11"/>
          </p:nvPr>
        </p:nvSpPr>
        <p:spPr>
          <a:ln/>
        </p:spPr>
        <p:txBody>
          <a:bodyPr/>
          <a:lstStyle>
            <a:lvl1pPr>
              <a:defRPr/>
            </a:lvl1pPr>
          </a:lstStyle>
          <a:p>
            <a:pPr>
              <a:defRPr/>
            </a:pPr>
            <a:fld id="{0905BD4E-B466-4610-BC18-B41E938D8A1B}" type="slidenum">
              <a:rPr lang="en-US"/>
              <a:pPr>
                <a:defRPr/>
              </a:pPr>
              <a:t>‹#›</a:t>
            </a:fld>
            <a:endParaRPr lang="en-US"/>
          </a:p>
        </p:txBody>
      </p:sp>
      <p:sp>
        <p:nvSpPr>
          <p:cNvPr id="6"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078955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ftr" sz="quarter" idx="10"/>
          </p:nvPr>
        </p:nvSpPr>
        <p:spPr>
          <a:ln/>
        </p:spPr>
        <p:txBody>
          <a:bodyPr/>
          <a:lstStyle>
            <a:lvl1pPr>
              <a:defRPr/>
            </a:lvl1pPr>
          </a:lstStyle>
          <a:p>
            <a:pPr>
              <a:defRPr/>
            </a:pPr>
            <a:endParaRPr lang="en-US"/>
          </a:p>
        </p:txBody>
      </p:sp>
      <p:sp>
        <p:nvSpPr>
          <p:cNvPr id="5" name="Rectangle 4"/>
          <p:cNvSpPr>
            <a:spLocks noGrp="1" noChangeArrowheads="1"/>
          </p:cNvSpPr>
          <p:nvPr>
            <p:ph type="sldNum" sz="quarter" idx="11"/>
          </p:nvPr>
        </p:nvSpPr>
        <p:spPr>
          <a:ln/>
        </p:spPr>
        <p:txBody>
          <a:bodyPr/>
          <a:lstStyle>
            <a:lvl1pPr>
              <a:defRPr/>
            </a:lvl1pPr>
          </a:lstStyle>
          <a:p>
            <a:pPr>
              <a:defRPr/>
            </a:pPr>
            <a:fld id="{CC2C293C-5088-4E30-A67C-4AADAF5FA849}" type="slidenum">
              <a:rPr lang="en-US"/>
              <a:pPr>
                <a:defRPr/>
              </a:pPr>
              <a:t>‹#›</a:t>
            </a:fld>
            <a:endParaRPr lang="en-US"/>
          </a:p>
        </p:txBody>
      </p:sp>
      <p:sp>
        <p:nvSpPr>
          <p:cNvPr id="6"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410450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3"/>
          <p:cNvSpPr>
            <a:spLocks noGrp="1" noChangeArrowheads="1"/>
          </p:cNvSpPr>
          <p:nvPr>
            <p:ph type="ftr" sz="quarter" idx="10"/>
          </p:nvPr>
        </p:nvSpPr>
        <p:spPr>
          <a:ln/>
        </p:spPr>
        <p:txBody>
          <a:bodyPr/>
          <a:lstStyle>
            <a:lvl1pPr>
              <a:defRPr/>
            </a:lvl1pPr>
          </a:lstStyle>
          <a:p>
            <a:pPr>
              <a:defRPr/>
            </a:pPr>
            <a:endParaRPr lang="en-US"/>
          </a:p>
        </p:txBody>
      </p:sp>
      <p:sp>
        <p:nvSpPr>
          <p:cNvPr id="5" name="Rectangle 4"/>
          <p:cNvSpPr>
            <a:spLocks noGrp="1" noChangeArrowheads="1"/>
          </p:cNvSpPr>
          <p:nvPr>
            <p:ph type="sldNum" sz="quarter" idx="11"/>
          </p:nvPr>
        </p:nvSpPr>
        <p:spPr>
          <a:ln/>
        </p:spPr>
        <p:txBody>
          <a:bodyPr/>
          <a:lstStyle>
            <a:lvl1pPr>
              <a:defRPr/>
            </a:lvl1pPr>
          </a:lstStyle>
          <a:p>
            <a:pPr>
              <a:defRPr/>
            </a:pPr>
            <a:fld id="{CD94C7B8-8CC4-4889-AD8F-317EDBE8A857}" type="slidenum">
              <a:rPr lang="en-US"/>
              <a:pPr>
                <a:defRPr/>
              </a:pPr>
              <a:t>‹#›</a:t>
            </a:fld>
            <a:endParaRPr lang="en-US"/>
          </a:p>
        </p:txBody>
      </p:sp>
      <p:sp>
        <p:nvSpPr>
          <p:cNvPr id="6"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972298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3"/>
          <p:cNvSpPr>
            <a:spLocks noGrp="1" noChangeArrowheads="1"/>
          </p:cNvSpPr>
          <p:nvPr>
            <p:ph type="ftr" sz="quarter" idx="10"/>
          </p:nvPr>
        </p:nvSpPr>
        <p:spPr>
          <a:ln/>
        </p:spPr>
        <p:txBody>
          <a:bodyPr/>
          <a:lstStyle>
            <a:lvl1pPr>
              <a:defRPr/>
            </a:lvl1pPr>
          </a:lstStyle>
          <a:p>
            <a:pPr>
              <a:defRPr/>
            </a:pPr>
            <a:endParaRPr lang="en-US"/>
          </a:p>
        </p:txBody>
      </p:sp>
      <p:sp>
        <p:nvSpPr>
          <p:cNvPr id="6" name="Rectangle 4"/>
          <p:cNvSpPr>
            <a:spLocks noGrp="1" noChangeArrowheads="1"/>
          </p:cNvSpPr>
          <p:nvPr>
            <p:ph type="sldNum" sz="quarter" idx="11"/>
          </p:nvPr>
        </p:nvSpPr>
        <p:spPr>
          <a:ln/>
        </p:spPr>
        <p:txBody>
          <a:bodyPr/>
          <a:lstStyle>
            <a:lvl1pPr>
              <a:defRPr/>
            </a:lvl1pPr>
          </a:lstStyle>
          <a:p>
            <a:pPr>
              <a:defRPr/>
            </a:pPr>
            <a:fld id="{DF61E347-8CA3-4084-BF2E-118BFDD01F1A}" type="slidenum">
              <a:rPr lang="en-US"/>
              <a:pPr>
                <a:defRPr/>
              </a:pPr>
              <a:t>‹#›</a:t>
            </a:fld>
            <a:endParaRPr lang="en-US"/>
          </a:p>
        </p:txBody>
      </p:sp>
      <p:sp>
        <p:nvSpPr>
          <p:cNvPr id="7"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712633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3"/>
          <p:cNvSpPr>
            <a:spLocks noGrp="1" noChangeArrowheads="1"/>
          </p:cNvSpPr>
          <p:nvPr>
            <p:ph type="ftr" sz="quarter" idx="10"/>
          </p:nvPr>
        </p:nvSpPr>
        <p:spPr>
          <a:ln/>
        </p:spPr>
        <p:txBody>
          <a:bodyPr/>
          <a:lstStyle>
            <a:lvl1pPr>
              <a:defRPr/>
            </a:lvl1pPr>
          </a:lstStyle>
          <a:p>
            <a:pPr>
              <a:defRPr/>
            </a:pPr>
            <a:endParaRPr lang="en-US"/>
          </a:p>
        </p:txBody>
      </p:sp>
      <p:sp>
        <p:nvSpPr>
          <p:cNvPr id="8" name="Rectangle 4"/>
          <p:cNvSpPr>
            <a:spLocks noGrp="1" noChangeArrowheads="1"/>
          </p:cNvSpPr>
          <p:nvPr>
            <p:ph type="sldNum" sz="quarter" idx="11"/>
          </p:nvPr>
        </p:nvSpPr>
        <p:spPr>
          <a:ln/>
        </p:spPr>
        <p:txBody>
          <a:bodyPr/>
          <a:lstStyle>
            <a:lvl1pPr>
              <a:defRPr/>
            </a:lvl1pPr>
          </a:lstStyle>
          <a:p>
            <a:pPr>
              <a:defRPr/>
            </a:pPr>
            <a:fld id="{E4794ADF-22CF-4A16-93CD-B60F28D4CA97}" type="slidenum">
              <a:rPr lang="en-US"/>
              <a:pPr>
                <a:defRPr/>
              </a:pPr>
              <a:t>‹#›</a:t>
            </a:fld>
            <a:endParaRPr lang="en-US"/>
          </a:p>
        </p:txBody>
      </p:sp>
      <p:sp>
        <p:nvSpPr>
          <p:cNvPr id="9"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601521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3"/>
          <p:cNvSpPr>
            <a:spLocks noGrp="1" noChangeArrowheads="1"/>
          </p:cNvSpPr>
          <p:nvPr>
            <p:ph type="ftr" sz="quarter" idx="10"/>
          </p:nvPr>
        </p:nvSpPr>
        <p:spPr>
          <a:ln/>
        </p:spPr>
        <p:txBody>
          <a:bodyPr/>
          <a:lstStyle>
            <a:lvl1pPr>
              <a:defRPr/>
            </a:lvl1pPr>
          </a:lstStyle>
          <a:p>
            <a:pPr>
              <a:defRPr/>
            </a:pPr>
            <a:endParaRPr lang="en-US"/>
          </a:p>
        </p:txBody>
      </p:sp>
      <p:sp>
        <p:nvSpPr>
          <p:cNvPr id="4" name="Rectangle 4"/>
          <p:cNvSpPr>
            <a:spLocks noGrp="1" noChangeArrowheads="1"/>
          </p:cNvSpPr>
          <p:nvPr>
            <p:ph type="sldNum" sz="quarter" idx="11"/>
          </p:nvPr>
        </p:nvSpPr>
        <p:spPr>
          <a:ln/>
        </p:spPr>
        <p:txBody>
          <a:bodyPr/>
          <a:lstStyle>
            <a:lvl1pPr>
              <a:defRPr/>
            </a:lvl1pPr>
          </a:lstStyle>
          <a:p>
            <a:pPr>
              <a:defRPr/>
            </a:pPr>
            <a:fld id="{B2A59A2D-9DFD-4CF1-88DF-0D2AE9D78E91}" type="slidenum">
              <a:rPr lang="en-US"/>
              <a:pPr>
                <a:defRPr/>
              </a:pPr>
              <a:t>‹#›</a:t>
            </a:fld>
            <a:endParaRPr lang="en-US"/>
          </a:p>
        </p:txBody>
      </p:sp>
      <p:sp>
        <p:nvSpPr>
          <p:cNvPr id="5"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484748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ftr" sz="quarter" idx="10"/>
          </p:nvPr>
        </p:nvSpPr>
        <p:spPr>
          <a:ln/>
        </p:spPr>
        <p:txBody>
          <a:bodyPr/>
          <a:lstStyle>
            <a:lvl1pPr>
              <a:defRPr/>
            </a:lvl1pPr>
          </a:lstStyle>
          <a:p>
            <a:pPr>
              <a:defRPr/>
            </a:pPr>
            <a:endParaRPr lang="en-US"/>
          </a:p>
        </p:txBody>
      </p:sp>
      <p:sp>
        <p:nvSpPr>
          <p:cNvPr id="3" name="Rectangle 4"/>
          <p:cNvSpPr>
            <a:spLocks noGrp="1" noChangeArrowheads="1"/>
          </p:cNvSpPr>
          <p:nvPr>
            <p:ph type="sldNum" sz="quarter" idx="11"/>
          </p:nvPr>
        </p:nvSpPr>
        <p:spPr>
          <a:ln/>
        </p:spPr>
        <p:txBody>
          <a:bodyPr/>
          <a:lstStyle>
            <a:lvl1pPr>
              <a:defRPr/>
            </a:lvl1pPr>
          </a:lstStyle>
          <a:p>
            <a:pPr>
              <a:defRPr/>
            </a:pPr>
            <a:fld id="{5BB21DA8-9326-4960-A0CA-F2493A568D0E}" type="slidenum">
              <a:rPr lang="en-US"/>
              <a:pPr>
                <a:defRPr/>
              </a:pPr>
              <a:t>‹#›</a:t>
            </a:fld>
            <a:endParaRPr lang="en-US"/>
          </a:p>
        </p:txBody>
      </p:sp>
      <p:sp>
        <p:nvSpPr>
          <p:cNvPr id="4"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792967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ftr" sz="quarter" idx="10"/>
          </p:nvPr>
        </p:nvSpPr>
        <p:spPr>
          <a:ln/>
        </p:spPr>
        <p:txBody>
          <a:bodyPr/>
          <a:lstStyle>
            <a:lvl1pPr>
              <a:defRPr/>
            </a:lvl1pPr>
          </a:lstStyle>
          <a:p>
            <a:pPr>
              <a:defRPr/>
            </a:pPr>
            <a:endParaRPr lang="en-US"/>
          </a:p>
        </p:txBody>
      </p:sp>
      <p:sp>
        <p:nvSpPr>
          <p:cNvPr id="6" name="Rectangle 4"/>
          <p:cNvSpPr>
            <a:spLocks noGrp="1" noChangeArrowheads="1"/>
          </p:cNvSpPr>
          <p:nvPr>
            <p:ph type="sldNum" sz="quarter" idx="11"/>
          </p:nvPr>
        </p:nvSpPr>
        <p:spPr>
          <a:ln/>
        </p:spPr>
        <p:txBody>
          <a:bodyPr/>
          <a:lstStyle>
            <a:lvl1pPr>
              <a:defRPr/>
            </a:lvl1pPr>
          </a:lstStyle>
          <a:p>
            <a:pPr>
              <a:defRPr/>
            </a:pPr>
            <a:fld id="{6F908B7E-49EA-403A-A56A-CF5E7479FE60}" type="slidenum">
              <a:rPr lang="en-US"/>
              <a:pPr>
                <a:defRPr/>
              </a:pPr>
              <a:t>‹#›</a:t>
            </a:fld>
            <a:endParaRPr lang="en-US"/>
          </a:p>
        </p:txBody>
      </p:sp>
      <p:sp>
        <p:nvSpPr>
          <p:cNvPr id="7"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582442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ftr" sz="quarter" idx="10"/>
          </p:nvPr>
        </p:nvSpPr>
        <p:spPr>
          <a:ln/>
        </p:spPr>
        <p:txBody>
          <a:bodyPr/>
          <a:lstStyle>
            <a:lvl1pPr>
              <a:defRPr/>
            </a:lvl1pPr>
          </a:lstStyle>
          <a:p>
            <a:pPr>
              <a:defRPr/>
            </a:pPr>
            <a:endParaRPr lang="en-US"/>
          </a:p>
        </p:txBody>
      </p:sp>
      <p:sp>
        <p:nvSpPr>
          <p:cNvPr id="6" name="Rectangle 4"/>
          <p:cNvSpPr>
            <a:spLocks noGrp="1" noChangeArrowheads="1"/>
          </p:cNvSpPr>
          <p:nvPr>
            <p:ph type="sldNum" sz="quarter" idx="11"/>
          </p:nvPr>
        </p:nvSpPr>
        <p:spPr>
          <a:ln/>
        </p:spPr>
        <p:txBody>
          <a:bodyPr/>
          <a:lstStyle>
            <a:lvl1pPr>
              <a:defRPr/>
            </a:lvl1pPr>
          </a:lstStyle>
          <a:p>
            <a:pPr>
              <a:defRPr/>
            </a:pPr>
            <a:fld id="{88DC33A9-C666-4D8E-AA4A-ACE84B2F7504}" type="slidenum">
              <a:rPr lang="en-US"/>
              <a:pPr>
                <a:defRPr/>
              </a:pPr>
              <a:t>‹#›</a:t>
            </a:fld>
            <a:endParaRPr lang="en-US"/>
          </a:p>
        </p:txBody>
      </p:sp>
      <p:sp>
        <p:nvSpPr>
          <p:cNvPr id="7"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6950756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5" name="Rectangle 3"/>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vl1pPr>
          </a:lstStyle>
          <a:p>
            <a:pPr>
              <a:defRPr/>
            </a:pPr>
            <a:endParaRPr lang="en-US"/>
          </a:p>
        </p:txBody>
      </p:sp>
      <p:sp>
        <p:nvSpPr>
          <p:cNvPr id="38916" name="Rectangle 4"/>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Black" pitchFamily="34" charset="0"/>
              </a:defRPr>
            </a:lvl1pPr>
          </a:lstStyle>
          <a:p>
            <a:pPr>
              <a:defRPr/>
            </a:pPr>
            <a:fld id="{4A07FFE8-3058-4AB1-8B4F-2F8A07FDDDC4}" type="slidenum">
              <a:rPr lang="en-US"/>
              <a:pPr>
                <a:defRPr/>
              </a:pPr>
              <a:t>‹#›</a:t>
            </a:fld>
            <a:endParaRPr lang="en-US"/>
          </a:p>
        </p:txBody>
      </p:sp>
      <p:grpSp>
        <p:nvGrpSpPr>
          <p:cNvPr id="1028" name="Group 35"/>
          <p:cNvGrpSpPr>
            <a:grpSpLocks/>
          </p:cNvGrpSpPr>
          <p:nvPr/>
        </p:nvGrpSpPr>
        <p:grpSpPr bwMode="auto">
          <a:xfrm>
            <a:off x="0" y="0"/>
            <a:ext cx="9144000" cy="546100"/>
            <a:chOff x="0" y="0"/>
            <a:chExt cx="5760" cy="344"/>
          </a:xfrm>
        </p:grpSpPr>
        <p:sp>
          <p:nvSpPr>
            <p:cNvPr id="1032"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a:latin typeface="Times New Roman" pitchFamily="18" charset="0"/>
              </a:endParaRPr>
            </a:p>
          </p:txBody>
        </p:sp>
        <p:sp>
          <p:nvSpPr>
            <p:cNvPr id="1033"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034" name="Rectangle 7"/>
            <p:cNvSpPr>
              <a:spLocks noChangeArrowheads="1"/>
            </p:cNvSpPr>
            <p:nvPr/>
          </p:nvSpPr>
          <p:spPr bwMode="auto">
            <a:xfrm>
              <a:off x="258" y="85"/>
              <a:ext cx="87" cy="89"/>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solidFill>
                  <a:schemeClr val="hlink"/>
                </a:solidFill>
              </a:endParaRPr>
            </a:p>
          </p:txBody>
        </p:sp>
        <p:sp>
          <p:nvSpPr>
            <p:cNvPr id="1035" name="Rectangle 8"/>
            <p:cNvSpPr>
              <a:spLocks noChangeArrowheads="1"/>
            </p:cNvSpPr>
            <p:nvPr/>
          </p:nvSpPr>
          <p:spPr bwMode="auto">
            <a:xfrm>
              <a:off x="345" y="0"/>
              <a:ext cx="88" cy="87"/>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solidFill>
                  <a:schemeClr val="hlink"/>
                </a:solidFill>
              </a:endParaRPr>
            </a:p>
          </p:txBody>
        </p:sp>
        <p:sp>
          <p:nvSpPr>
            <p:cNvPr id="1036" name="Rectangle 9"/>
            <p:cNvSpPr>
              <a:spLocks noChangeArrowheads="1"/>
            </p:cNvSpPr>
            <p:nvPr/>
          </p:nvSpPr>
          <p:spPr bwMode="auto">
            <a:xfrm>
              <a:off x="345" y="85"/>
              <a:ext cx="88" cy="89"/>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solidFill>
                  <a:schemeClr val="accent2"/>
                </a:solidFill>
              </a:endParaRPr>
            </a:p>
          </p:txBody>
        </p:sp>
        <p:sp>
          <p:nvSpPr>
            <p:cNvPr id="1037" name="Rectangle 10"/>
            <p:cNvSpPr>
              <a:spLocks noChangeArrowheads="1"/>
            </p:cNvSpPr>
            <p:nvPr/>
          </p:nvSpPr>
          <p:spPr bwMode="auto">
            <a:xfrm>
              <a:off x="173" y="173"/>
              <a:ext cx="86" cy="87"/>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solidFill>
                  <a:schemeClr val="hlink"/>
                </a:solidFill>
              </a:endParaRPr>
            </a:p>
          </p:txBody>
        </p:sp>
        <p:sp>
          <p:nvSpPr>
            <p:cNvPr id="1038" name="Rectangle 11"/>
            <p:cNvSpPr>
              <a:spLocks noChangeArrowheads="1"/>
            </p:cNvSpPr>
            <p:nvPr/>
          </p:nvSpPr>
          <p:spPr bwMode="auto">
            <a:xfrm>
              <a:off x="83" y="86"/>
              <a:ext cx="89" cy="87"/>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039" name="Rectangle 12"/>
            <p:cNvSpPr>
              <a:spLocks noChangeArrowheads="1"/>
            </p:cNvSpPr>
            <p:nvPr/>
          </p:nvSpPr>
          <p:spPr bwMode="auto">
            <a:xfrm>
              <a:off x="258" y="171"/>
              <a:ext cx="87" cy="87"/>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solidFill>
                  <a:schemeClr val="accent2"/>
                </a:solidFill>
              </a:endParaRPr>
            </a:p>
          </p:txBody>
        </p:sp>
        <p:sp>
          <p:nvSpPr>
            <p:cNvPr id="1040" name="Rectangle 13"/>
            <p:cNvSpPr>
              <a:spLocks noChangeArrowheads="1"/>
            </p:cNvSpPr>
            <p:nvPr/>
          </p:nvSpPr>
          <p:spPr bwMode="auto">
            <a:xfrm>
              <a:off x="173" y="258"/>
              <a:ext cx="86" cy="86"/>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solidFill>
                  <a:schemeClr val="accent2"/>
                </a:solidFill>
              </a:endParaRPr>
            </a:p>
          </p:txBody>
        </p:sp>
      </p:grpSp>
      <p:sp>
        <p:nvSpPr>
          <p:cNvPr id="1029" name="Rectangle 14"/>
          <p:cNvSpPr>
            <a:spLocks noGrp="1" noChangeArrowheads="1"/>
          </p:cNvSpPr>
          <p:nvPr>
            <p:ph type="title"/>
          </p:nvPr>
        </p:nvSpPr>
        <p:spPr bwMode="auto">
          <a:xfrm>
            <a:off x="457200" y="457200"/>
            <a:ext cx="8229600" cy="137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30" name="Rectangle 15"/>
          <p:cNvSpPr>
            <a:spLocks noGrp="1" noChangeArrowheads="1"/>
          </p:cNvSpPr>
          <p:nvPr>
            <p:ph type="body" idx="1"/>
          </p:nvPr>
        </p:nvSpPr>
        <p:spPr bwMode="auto">
          <a:xfrm>
            <a:off x="457200" y="1981200"/>
            <a:ext cx="8229600" cy="3886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8929" name="Rectangle 17"/>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3688"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defRPr>
      </a:lvl2pPr>
      <a:lvl3pPr algn="l" rtl="0" eaLnBrk="0" fontAlgn="base" hangingPunct="0">
        <a:spcBef>
          <a:spcPct val="0"/>
        </a:spcBef>
        <a:spcAft>
          <a:spcPct val="0"/>
        </a:spcAft>
        <a:defRPr sz="4400">
          <a:solidFill>
            <a:schemeClr val="tx1"/>
          </a:solidFill>
          <a:latin typeface="Arial" charset="0"/>
        </a:defRPr>
      </a:lvl3pPr>
      <a:lvl4pPr algn="l" rtl="0" eaLnBrk="0" fontAlgn="base" hangingPunct="0">
        <a:spcBef>
          <a:spcPct val="0"/>
        </a:spcBef>
        <a:spcAft>
          <a:spcPct val="0"/>
        </a:spcAft>
        <a:defRPr sz="4400">
          <a:solidFill>
            <a:schemeClr val="tx1"/>
          </a:solidFill>
          <a:latin typeface="Arial" charset="0"/>
        </a:defRPr>
      </a:lvl4pPr>
      <a:lvl5pPr algn="l" rtl="0" eaLnBrk="0" fontAlgn="base" hangingPunct="0">
        <a:spcBef>
          <a:spcPct val="0"/>
        </a:spcBef>
        <a:spcAft>
          <a:spcPct val="0"/>
        </a:spcAft>
        <a:defRPr sz="4400">
          <a:solidFill>
            <a:schemeClr val="tx1"/>
          </a:solidFill>
          <a:latin typeface="Arial" charset="0"/>
        </a:defRPr>
      </a:lvl5pPr>
      <a:lvl6pPr marL="457200" algn="l" rtl="0" fontAlgn="base">
        <a:spcBef>
          <a:spcPct val="0"/>
        </a:spcBef>
        <a:spcAft>
          <a:spcPct val="0"/>
        </a:spcAft>
        <a:defRPr sz="4400">
          <a:solidFill>
            <a:schemeClr val="tx1"/>
          </a:solidFill>
          <a:latin typeface="Arial" charset="0"/>
        </a:defRPr>
      </a:lvl6pPr>
      <a:lvl7pPr marL="914400" algn="l" rtl="0" fontAlgn="base">
        <a:spcBef>
          <a:spcPct val="0"/>
        </a:spcBef>
        <a:spcAft>
          <a:spcPct val="0"/>
        </a:spcAft>
        <a:defRPr sz="4400">
          <a:solidFill>
            <a:schemeClr val="tx1"/>
          </a:solidFill>
          <a:latin typeface="Arial" charset="0"/>
        </a:defRPr>
      </a:lvl7pPr>
      <a:lvl8pPr marL="1371600" algn="l" rtl="0" fontAlgn="base">
        <a:spcBef>
          <a:spcPct val="0"/>
        </a:spcBef>
        <a:spcAft>
          <a:spcPct val="0"/>
        </a:spcAft>
        <a:defRPr sz="4400">
          <a:solidFill>
            <a:schemeClr val="tx1"/>
          </a:solidFill>
          <a:latin typeface="Arial" charset="0"/>
        </a:defRPr>
      </a:lvl8pPr>
      <a:lvl9pPr marL="1828800" algn="l" rtl="0" fontAlgn="base">
        <a:spcBef>
          <a:spcPct val="0"/>
        </a:spcBef>
        <a:spcAft>
          <a:spcPct val="0"/>
        </a:spcAft>
        <a:defRPr sz="4400">
          <a:solidFill>
            <a:schemeClr val="tx1"/>
          </a:solidFill>
          <a:latin typeface="Arial" charset="0"/>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jpeg"/><Relationship Id="rId9" Type="http://schemas.openxmlformats.org/officeDocument/2006/relationships/image" Target="../media/image28.jpeg"/></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jpeg"/><Relationship Id="rId7" Type="http://schemas.openxmlformats.org/officeDocument/2006/relationships/image" Target="../media/image34.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3.jpeg"/><Relationship Id="rId11" Type="http://schemas.openxmlformats.org/officeDocument/2006/relationships/image" Target="../media/image38.png"/><Relationship Id="rId5" Type="http://schemas.openxmlformats.org/officeDocument/2006/relationships/image" Target="../media/image32.jpe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www.seas.upenn.edu/~cis565/"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roups.google.com/forum/#!forum/cis-565-fall-2016"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mailto:cis-565-fall-2016@googlegroups.com"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join"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hyperlink" Target="https://github.com/CIS565-Fall-2016"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pinoytutorial.com/techtorial/geforce-gtx-580-vs-amd-radeon-hd-6870-review-and-comparison-conclusion/" TargetMode="External"/><Relationship Id="rId5" Type="http://schemas.openxmlformats.org/officeDocument/2006/relationships/hyperlink" Target="http://cis565-spring-2012.github.io/schedule.html" TargetMode="External"/><Relationship Id="rId4" Type="http://schemas.openxmlformats.org/officeDocument/2006/relationships/hyperlink" Target="http://cis565-fall-2012.github.io/schedule.html"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www.linkedin.com/groups/GPU-Programming-Architecture-6540935"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www.linkedin.com/groups/GPU-Programming-Architecture-6540935" TargetMode="External"/><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hyperlink" Target="http://courses.engr.illinois.edu/ece498/al/Syllabus.htm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jpeg"/></Relationships>
</file>

<file path=ppt/slides/_rels/slide2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gs7.blogspot.com/2011/09/amd-radeon-hd-6990-worlds-fastest.html" TargetMode="External"/><Relationship Id="rId5" Type="http://schemas.openxmlformats.org/officeDocument/2006/relationships/hyperlink" Target="http://www.ngohq.com/news/18784-nvidia-launches-geforce-gtx-580-a.html" TargetMode="External"/><Relationship Id="rId4" Type="http://schemas.openxmlformats.org/officeDocument/2006/relationships/image" Target="../media/image47.jpeg"/></Relationships>
</file>

<file path=ppt/slides/_rels/slide2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8.png"/><Relationship Id="rId7"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community.arm.com/servlet/JiveServlet/download/96891546-24706/5-mmg-siggraph2016-multiview-cass.pdf" TargetMode="External"/><Relationship Id="rId5" Type="http://schemas.openxmlformats.org/officeDocument/2006/relationships/hyperlink" Target="http://www.nvidia.com/object/drive-px.html" TargetMode="External"/><Relationship Id="rId4" Type="http://schemas.openxmlformats.org/officeDocument/2006/relationships/hyperlink" Target="https://github.com/cboots/RGBD-to-Mesh"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www.youtube.com/watch?v=dtT3pTh_q-8"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pinoytutorial.com/techtorial/geforce-gtx-580-vs-amd-radeon-hd-6870-review-and-comparison-conclusion/"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www.youtube.com/watch?v=LtxvpS5AYHQ"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www.youtube.com/watch?v=zYweEn6DFcU"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www.nvidia.com/object/GTX_400_games_demos.html"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www.youtube.com/watch?v=AJg_BmY9-8o"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blog.mozilla.org/blog/2014/03/12/mozilla-and-epic-preview-unreal-engine-4-running-in-firefox/"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www.doarama.com/" TargetMode="External"/><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www.marmoset.co/viewer/gallery"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hyperlink" Target="https://www.youtube.com/watch?v=P_I8an8jXuM"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eg"/><Relationship Id="rId18" Type="http://schemas.openxmlformats.org/officeDocument/2006/relationships/image" Target="../media/image17.png"/><Relationship Id="rId3" Type="http://schemas.openxmlformats.org/officeDocument/2006/relationships/hyperlink" Target="http://www.seas.upenn.edu/~pcozzi/" TargetMode="External"/><Relationship Id="rId7" Type="http://schemas.openxmlformats.org/officeDocument/2006/relationships/image" Target="../media/image6.png"/><Relationship Id="rId12" Type="http://schemas.openxmlformats.org/officeDocument/2006/relationships/image" Target="../media/image11.jpeg"/><Relationship Id="rId17" Type="http://schemas.openxmlformats.org/officeDocument/2006/relationships/image" Target="../media/image16.png"/><Relationship Id="rId2" Type="http://schemas.openxmlformats.org/officeDocument/2006/relationships/notesSlide" Target="../notesSlides/notesSlide3.xml"/><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jpeg"/><Relationship Id="rId9" Type="http://schemas.openxmlformats.org/officeDocument/2006/relationships/image" Target="../media/image8.png"/><Relationship Id="rId14" Type="http://schemas.openxmlformats.org/officeDocument/2006/relationships/image" Target="../media/image13.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2.jpeg"/><Relationship Id="rId18" Type="http://schemas.openxmlformats.org/officeDocument/2006/relationships/image" Target="../media/image77.png"/><Relationship Id="rId3" Type="http://schemas.openxmlformats.org/officeDocument/2006/relationships/image" Target="../media/image63.jpeg"/><Relationship Id="rId21" Type="http://schemas.openxmlformats.org/officeDocument/2006/relationships/image" Target="../media/image80.jpeg"/><Relationship Id="rId7" Type="http://schemas.openxmlformats.org/officeDocument/2006/relationships/image" Target="../media/image67.jpeg"/><Relationship Id="rId12" Type="http://schemas.openxmlformats.org/officeDocument/2006/relationships/image" Target="../media/image71.jpeg"/><Relationship Id="rId17" Type="http://schemas.openxmlformats.org/officeDocument/2006/relationships/image" Target="../media/image76.png"/><Relationship Id="rId2" Type="http://schemas.openxmlformats.org/officeDocument/2006/relationships/notesSlide" Target="../notesSlides/notesSlide36.xml"/><Relationship Id="rId16" Type="http://schemas.openxmlformats.org/officeDocument/2006/relationships/image" Target="../media/image75.jpeg"/><Relationship Id="rId20" Type="http://schemas.openxmlformats.org/officeDocument/2006/relationships/image" Target="../media/image79.jpeg"/><Relationship Id="rId1" Type="http://schemas.openxmlformats.org/officeDocument/2006/relationships/slideLayout" Target="../slideLayouts/slideLayout2.xml"/><Relationship Id="rId6" Type="http://schemas.openxmlformats.org/officeDocument/2006/relationships/image" Target="../media/image66.jpeg"/><Relationship Id="rId11" Type="http://schemas.openxmlformats.org/officeDocument/2006/relationships/image" Target="../media/image70.jpeg"/><Relationship Id="rId5" Type="http://schemas.openxmlformats.org/officeDocument/2006/relationships/image" Target="../media/image65.jpeg"/><Relationship Id="rId15" Type="http://schemas.openxmlformats.org/officeDocument/2006/relationships/image" Target="../media/image74.jpeg"/><Relationship Id="rId10" Type="http://schemas.openxmlformats.org/officeDocument/2006/relationships/image" Target="../media/image69.jpeg"/><Relationship Id="rId19" Type="http://schemas.openxmlformats.org/officeDocument/2006/relationships/image" Target="../media/image78.png"/><Relationship Id="rId4" Type="http://schemas.openxmlformats.org/officeDocument/2006/relationships/image" Target="../media/image64.jpeg"/><Relationship Id="rId9" Type="http://schemas.openxmlformats.org/officeDocument/2006/relationships/image" Target="../media/image10.png"/><Relationship Id="rId14" Type="http://schemas.openxmlformats.org/officeDocument/2006/relationships/image" Target="../media/image73.jpeg"/></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25.png"/><Relationship Id="rId4" Type="http://schemas.openxmlformats.org/officeDocument/2006/relationships/image" Target="../media/image82.png"/></Relationships>
</file>

<file path=ppt/slides/_rels/slide4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mailto:pjcozzi+cis565@gmail.co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twitter.com/pjcozzi"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education.github.com/"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www.upenn.edu/academicintegrity/"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mailto:http://spevis.blogspot.com/" TargetMode="External"/><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alice-yang.com/"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hyperlink" Target="http://glsl.heroku.com/e#2306.2"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mailto:http://gpupathtracer.blogspot.com/"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6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hyperlink" Target="mailto:http://cis565-fall-2012.github.io/index.html"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wuhao1117.github.io/WebGL-Ocean-FFT/"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hyperlink" Target="https://www.linkedin.com/profile/view?id=85032118" TargetMode="External"/><Relationship Id="rId5" Type="http://schemas.openxmlformats.org/officeDocument/2006/relationships/hyperlink" Target="https://www.linkedin.com/profile/view?id=218804536" TargetMode="External"/><Relationship Id="rId4" Type="http://schemas.openxmlformats.org/officeDocument/2006/relationships/image" Target="../media/image94.png"/></Relationships>
</file>

<file path=ppt/slides/_rels/slide67.xml.rels><?xml version="1.0" encoding="UTF-8" standalone="yes"?>
<Relationships xmlns="http://schemas.openxmlformats.org/package/2006/relationships"><Relationship Id="rId3" Type="http://schemas.openxmlformats.org/officeDocument/2006/relationships/hyperlink" Target="http://sijietian.com/WebGL/deferredshading/index.html"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hyperlink" Target="http://www.yuqinshao.com/" TargetMode="External"/><Relationship Id="rId5" Type="http://schemas.openxmlformats.org/officeDocument/2006/relationships/hyperlink" Target="http://sijietian.com/" TargetMode="External"/><Relationship Id="rId4" Type="http://schemas.openxmlformats.org/officeDocument/2006/relationships/image" Target="../media/image95.png"/></Relationships>
</file>

<file path=ppt/slides/_rels/slide68.xml.rels><?xml version="1.0" encoding="UTF-8" standalone="yes"?>
<Relationships xmlns="http://schemas.openxmlformats.org/package/2006/relationships"><Relationship Id="rId3" Type="http://schemas.openxmlformats.org/officeDocument/2006/relationships/hyperlink" Target="mailto:https://github.com/ishaan13/PhotonMapper"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69.xml.rels><?xml version="1.0" encoding="UTF-8" standalone="yes"?>
<Relationships xmlns="http://schemas.openxmlformats.org/package/2006/relationships"><Relationship Id="rId3" Type="http://schemas.openxmlformats.org/officeDocument/2006/relationships/hyperlink" Target="mailto:https://github.com/jeremynewlin/Accel"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mailto:https://github.com/bcrusco/Forward-Plus-Renderer"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7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7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7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hyperlink" Target="https://www.shadertoy.com/view/4l2SzV"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groups.google.com/forum/#!forum/cis-565-fall-2016"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hyperlink" Target="https://www.linkedin.com/groups/GPU-Programming-Architecture-6540935" TargetMode="External"/><Relationship Id="rId4" Type="http://schemas.openxmlformats.org/officeDocument/2006/relationships/hyperlink" Target="https://github.com/CIS565-Fall-2016/Project0-CUDA-Getting-Started"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mailto:shrekshao@gmail.co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hyperlink" Target="https://shrekshao.github.io/" TargetMode="External"/><Relationship Id="rId4" Type="http://schemas.openxmlformats.org/officeDocument/2006/relationships/hyperlink" Target="https://twitter.com/shrekshao"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mailto:likang@seas.upenn.edu"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hyperlink" Target="http://likangning93.wixsite.com/hom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en-US" sz="4600" smtClean="0"/>
              <a:t>GPU Programming and Architecture:  Course Overview</a:t>
            </a:r>
          </a:p>
        </p:txBody>
      </p:sp>
      <p:sp>
        <p:nvSpPr>
          <p:cNvPr id="3075" name="Rectangle 3"/>
          <p:cNvSpPr>
            <a:spLocks noGrp="1" noChangeArrowheads="1"/>
          </p:cNvSpPr>
          <p:nvPr>
            <p:ph type="subTitle" idx="1"/>
          </p:nvPr>
        </p:nvSpPr>
        <p:spPr/>
        <p:txBody>
          <a:bodyPr/>
          <a:lstStyle/>
          <a:p>
            <a:pPr eaLnBrk="1" hangingPunct="1">
              <a:lnSpc>
                <a:spcPct val="90000"/>
              </a:lnSpc>
            </a:pPr>
            <a:r>
              <a:rPr lang="en-US" dirty="0" smtClean="0"/>
              <a:t>Patrick Cozzi</a:t>
            </a:r>
          </a:p>
          <a:p>
            <a:pPr eaLnBrk="1" hangingPunct="1">
              <a:lnSpc>
                <a:spcPct val="90000"/>
              </a:lnSpc>
            </a:pPr>
            <a:r>
              <a:rPr lang="en-US" dirty="0" smtClean="0"/>
              <a:t>University of Pennsylvania</a:t>
            </a:r>
          </a:p>
          <a:p>
            <a:pPr eaLnBrk="1" hangingPunct="1">
              <a:lnSpc>
                <a:spcPct val="90000"/>
              </a:lnSpc>
            </a:pPr>
            <a:r>
              <a:rPr lang="en-US" dirty="0" smtClean="0"/>
              <a:t>CIS 565 - Fall 2016</a:t>
            </a:r>
          </a:p>
        </p:txBody>
      </p:sp>
      <p:pic>
        <p:nvPicPr>
          <p:cNvPr id="1026" name="Picture 2" descr="https://github.com/CIS565-Fall-2016/cis565-fall-2016.github.io/raw/master/images/bann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1420" y="0"/>
            <a:ext cx="6042580" cy="15106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CIS 565 Alumni</a:t>
            </a:r>
            <a:endParaRPr lang="en-US" dirty="0"/>
          </a:p>
        </p:txBody>
      </p:sp>
      <p:pic>
        <p:nvPicPr>
          <p:cNvPr id="3078" name="Picture 6" descr="Image result for nvidia logo"/>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33400" y="2130425"/>
            <a:ext cx="1363792" cy="99942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amd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086288" y="2130425"/>
            <a:ext cx="999420" cy="9994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3400" y="3523252"/>
            <a:ext cx="2514600" cy="627576"/>
          </a:xfrm>
          <a:prstGeom prst="rect">
            <a:avLst/>
          </a:prstGeom>
        </p:spPr>
      </p:pic>
      <p:pic>
        <p:nvPicPr>
          <p:cNvPr id="11" name="Picture 2" descr="https://github.com/AnalyticalGraphicsInc/cesium/wiki/logos/Cesium_Logo_Color_1.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909182" y="4267200"/>
            <a:ext cx="2683303" cy="6770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57200" y="4449154"/>
            <a:ext cx="3201198" cy="656246"/>
          </a:xfrm>
          <a:prstGeom prst="rect">
            <a:avLst/>
          </a:prstGeom>
        </p:spPr>
      </p:pic>
      <p:pic>
        <p:nvPicPr>
          <p:cNvPr id="3086" name="Picture 14" descr="Image result for biodigital logo"/>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560746" y="3429000"/>
            <a:ext cx="3124200" cy="511814"/>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mage result for floored logo"/>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934200" y="3129845"/>
            <a:ext cx="1600200" cy="8056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429000" y="2184476"/>
            <a:ext cx="3162699" cy="853928"/>
          </a:xfrm>
          <a:prstGeom prst="rect">
            <a:avLst/>
          </a:prstGeom>
        </p:spPr>
      </p:pic>
      <p:sp>
        <p:nvSpPr>
          <p:cNvPr id="18" name="Content Placeholder 2"/>
          <p:cNvSpPr>
            <a:spLocks noGrp="1"/>
          </p:cNvSpPr>
          <p:nvPr>
            <p:ph idx="1"/>
          </p:nvPr>
        </p:nvSpPr>
        <p:spPr>
          <a:xfrm>
            <a:off x="150812" y="5791200"/>
            <a:ext cx="8459788" cy="658365"/>
          </a:xfrm>
        </p:spPr>
        <p:txBody>
          <a:bodyPr/>
          <a:lstStyle/>
          <a:p>
            <a:pPr eaLnBrk="1" hangingPunct="1"/>
            <a:r>
              <a:rPr lang="en-US" sz="2000" dirty="0" smtClean="0"/>
              <a:t>Plus movie studios, game studios, Amazon, Facebook, Microsoft, Oracle, Google, and all the usual </a:t>
            </a:r>
            <a:r>
              <a:rPr lang="en-US" sz="2000" dirty="0" err="1" smtClean="0"/>
              <a:t>cg@penn</a:t>
            </a:r>
            <a:r>
              <a:rPr lang="en-US" sz="2000" dirty="0" smtClean="0"/>
              <a:t> employers</a:t>
            </a:r>
          </a:p>
        </p:txBody>
      </p:sp>
    </p:spTree>
    <p:extLst>
      <p:ext uri="{BB962C8B-B14F-4D97-AF65-F5344CB8AC3E}">
        <p14:creationId xmlns:p14="http://schemas.microsoft.com/office/powerpoint/2010/main" val="3259255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hangingPunct="1"/>
            <a:r>
              <a:rPr lang="en-US" sz="3200" dirty="0" smtClean="0"/>
              <a:t>CIS 565 Hall of Fame (retired Fall 2013)</a:t>
            </a:r>
          </a:p>
        </p:txBody>
      </p:sp>
      <p:sp>
        <p:nvSpPr>
          <p:cNvPr id="8199" name="Rectangle 8"/>
          <p:cNvSpPr>
            <a:spLocks noChangeArrowheads="1"/>
          </p:cNvSpPr>
          <p:nvPr/>
        </p:nvSpPr>
        <p:spPr bwMode="auto">
          <a:xfrm>
            <a:off x="1709685" y="3055203"/>
            <a:ext cx="1762021"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dirty="0"/>
              <a:t>Krishnan</a:t>
            </a:r>
          </a:p>
          <a:p>
            <a:pPr algn="ctr"/>
            <a:r>
              <a:rPr lang="en-US" dirty="0"/>
              <a:t>Ramachandran</a:t>
            </a:r>
          </a:p>
        </p:txBody>
      </p:sp>
      <p:pic>
        <p:nvPicPr>
          <p:cNvPr id="8200" name="Picture 3" descr="http://m3.licdn.com/media/p/3/000/013/0e2/009cd9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3529" y="1772238"/>
            <a:ext cx="1233920" cy="12336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19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012" y="1752733"/>
            <a:ext cx="1036493" cy="12393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201" name="Rectangle 9"/>
          <p:cNvSpPr>
            <a:spLocks noChangeArrowheads="1"/>
          </p:cNvSpPr>
          <p:nvPr/>
        </p:nvSpPr>
        <p:spPr bwMode="auto">
          <a:xfrm>
            <a:off x="327224" y="3055203"/>
            <a:ext cx="1232068"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dirty="0"/>
              <a:t>Jon </a:t>
            </a:r>
          </a:p>
          <a:p>
            <a:pPr algn="ctr"/>
            <a:r>
              <a:rPr lang="en-US" dirty="0"/>
              <a:t>McCaffrey</a:t>
            </a:r>
          </a:p>
        </p:txBody>
      </p:sp>
      <p:pic>
        <p:nvPicPr>
          <p:cNvPr id="8198" name="Picture 2" descr="Varun Sampat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1400" y="1753259"/>
            <a:ext cx="1119264" cy="12336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202" name="Rectangle 10"/>
          <p:cNvSpPr>
            <a:spLocks noChangeArrowheads="1"/>
          </p:cNvSpPr>
          <p:nvPr/>
        </p:nvSpPr>
        <p:spPr bwMode="auto">
          <a:xfrm>
            <a:off x="3618304" y="3055203"/>
            <a:ext cx="1107996"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dirty="0"/>
              <a:t>Varun</a:t>
            </a:r>
          </a:p>
          <a:p>
            <a:pPr algn="ctr"/>
            <a:r>
              <a:rPr lang="en-US" dirty="0"/>
              <a:t>Sampath</a:t>
            </a:r>
          </a:p>
        </p:txBody>
      </p:sp>
      <p:pic>
        <p:nvPicPr>
          <p:cNvPr id="4098" name="Picture 2" descr="https://encrypted-tbn2.google.com/images?q=tbn:ANd9GcRUijzDiM4oJkpjwfmyizXBoKeqUGPeUBAPc161nZBKD8cRro30bQ"/>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10117" y="1670389"/>
            <a:ext cx="1299590" cy="1299590"/>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Rectangle 9"/>
          <p:cNvSpPr>
            <a:spLocks noChangeArrowheads="1"/>
          </p:cNvSpPr>
          <p:nvPr/>
        </p:nvSpPr>
        <p:spPr bwMode="auto">
          <a:xfrm>
            <a:off x="5398275" y="3055203"/>
            <a:ext cx="723275"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dirty="0" smtClean="0"/>
              <a:t>Sean</a:t>
            </a:r>
          </a:p>
          <a:p>
            <a:pPr algn="ctr"/>
            <a:r>
              <a:rPr lang="en-US" dirty="0" smtClean="0"/>
              <a:t>Lilley</a:t>
            </a:r>
            <a:endParaRPr lang="en-US" dirty="0"/>
          </a:p>
        </p:txBody>
      </p:sp>
      <p:pic>
        <p:nvPicPr>
          <p:cNvPr id="4100" name="Picture 4" descr="https://encrypted-tbn0.google.com/images?q=tbn:ANd9GcSlRJlS6bkHR6F48COG2NKvwy3Tmx8VOM91ZvBhl6Yrm_8ub6q_SQ"/>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8833" y="1702680"/>
            <a:ext cx="1316851" cy="1289418"/>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Rectangle 9"/>
          <p:cNvSpPr>
            <a:spLocks noChangeArrowheads="1"/>
          </p:cNvSpPr>
          <p:nvPr/>
        </p:nvSpPr>
        <p:spPr bwMode="auto">
          <a:xfrm>
            <a:off x="6942033" y="3055203"/>
            <a:ext cx="710451"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dirty="0" smtClean="0"/>
              <a:t>Ian</a:t>
            </a:r>
          </a:p>
          <a:p>
            <a:pPr algn="ctr"/>
            <a:r>
              <a:rPr lang="en-US" dirty="0" smtClean="0"/>
              <a:t>Lilley</a:t>
            </a:r>
            <a:endParaRPr lang="en-US" dirty="0"/>
          </a:p>
        </p:txBody>
      </p:sp>
      <p:pic>
        <p:nvPicPr>
          <p:cNvPr id="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600" y="3962399"/>
            <a:ext cx="1076245" cy="144246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0" name="Rectangle 9"/>
          <p:cNvSpPr>
            <a:spLocks noChangeArrowheads="1"/>
          </p:cNvSpPr>
          <p:nvPr/>
        </p:nvSpPr>
        <p:spPr bwMode="auto">
          <a:xfrm>
            <a:off x="257608" y="5373468"/>
            <a:ext cx="1018228"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dirty="0" smtClean="0"/>
              <a:t>Tiju</a:t>
            </a:r>
          </a:p>
          <a:p>
            <a:pPr algn="ctr"/>
            <a:r>
              <a:rPr lang="en-US" dirty="0" smtClean="0"/>
              <a:t>Thomas</a:t>
            </a:r>
            <a:endParaRPr lang="en-US" dirty="0"/>
          </a:p>
        </p:txBody>
      </p:sp>
      <p:sp>
        <p:nvSpPr>
          <p:cNvPr id="7" name="AutoShape 4" descr="data:image/jpeg;base64,/9j/4AAQSkZJRgABAQAAAQABAAD/2wCEAAkGBhQSERUUExQWFRUWGRgaGBgXGBwYHBgYGhoaHBgaGBgcHCYfGBwjGhYYHy8gIycpLCwsHB4xNTAqNSYrLCkBCQoKDgwOGg8PGiwkHyQsLC0sLCosLCwsLCosKSwsLCwsLSwsLCwsLCwpLCwsLCwsLCwsLCwsLCwsKSwsKSwpLP/AABEIAOEA4QMBIgACEQEDEQH/xAAcAAACAgMBAQAAAAAAAAAAAAAFBgMEAAIHAQj/xABOEAABAgQDBQYBCAcGAwYHAAABAhEAAwQhBRIxBiJBUWETMnGBkaFCBxRScrHB0fAVIzNigpLhQ1NzorLxFjTSCCQ1s+LyFyVEVGOTlP/EABkBAAMBAQEAAAAAAAAAAAAAAAECAwQABf/EAC8RAAICAQQBAwEHBQEBAAAAAAABAhEDBBIhMUEiMlETYXGBkaHB8AUUQrHRUjP/2gAMAwEAAhEDEQA/AGhWHJnozAiWtrm1zcXA4W8YW8TkmUQFFYPRLg+BeMWibKUyEqF7kvro/LhB6VUdtLKJs1CT8WXUF7EfYT+MU9oOZC7IqnSUlMy/HRj9bkeUXaWVkKe0SpSSNQqz8uBjK3CRLURmmKa9ike3hePMNmITMIWklBDb1+d2A8I7cvAVCQSRJSp1SwE+O9bW446RCexMxqp0km6k8PXUGDtDQS2txO4EgjMf3T0eLGPbMomSQ5ylhqGIIDWbXwgKQJIHVuGU4IQEgBYBTPEzMw0e9j4C8B1VipUzsu0TMSCBnAIcedwYpz8EmIAJKS3mW5t+ET4ZIQpX6wPfTTrb8IIpdkpacf3ke4tBjCRp1DQMqU5JsssWdQvBjDwxbqYaQsTSpQ7RX7BSWXZuI/pFyrTfq8eIpErIClBHjCDooV8wEWAZoB4Ko5sxKCBchWuh5X15Q1YhhcsIdE5FnfMWfoOPtCJJKTP7MLS/APcgFg3PytDJ8AaGemmpKhnQCwLFLA31vA8olJWvtACX3RZ791uPeceUWaSYJbGZupbUe14q4picid+yUCpJsz30O7ZibAwoQzh+HoN0ulxpx/ppFtFAElySeT/m8J9JteJKwlZK0HvNcjRuQe0NVFi0qegFBJHUsfBuPlAars5MzEKgF06jj1hYrqqZNzIkpJADukPmbUBvGCk/aQSzMQZcosSM6go2bk+vUQJG0KFTUpWpSUMRmlISnLytqoe8UjHyI5eBTqpqzZyA+hsX4uIsYbUqSQlnfiLG/Pn5w8L2SkTkZg+9/ay3WHJ/tEG6C9rONYG1+EzaQhORISTZQU+a2rliLdBB3J8AUX2FsJxldLTzd0KzJGVObKc5ZJBu6bEX6Q1bGYaGVUkkqXuJHwoQlRfIOGZTknjbXWOXiiK1BR16cPF9YacU21VS08qnSg3kpJmfWD7ra2OsZZrbKzfjlvxbF3fP3cV+5c28+UEUykiUUrCVfrWLkJDOBwdiYCbS7QfN5siqTLKpSihZWWIXL5gC4UAQb8oU8ewXIcilBSVpCgU8UquPaIMUx1cynk06yOylJ7MWDm5YqPNiNLRF/YaY41wuz6AoawEAku93hB+WfEphlS6OnBXOqvgT3ihJBUX+FLAuosGeAOF/KrLkUqUzgozJbJOVt5LgBQBLkgagDh1gFs/tXOqsRqKskZFI7FDg7svMCEID2fKCSX1PMwMVtUyGWCjLgBf8BVX0pH+f/oj2OkfpNfNXrGRfYye5fH6jPjuzU2YVnMDfcSN1x15+8BKnAFSJnAAsQpVreHN3h7pMSBkImOm6WZX0h1gVi1Z2ycqwmxcBuMU5ZGM9ooVGXOjez712TrY8faJ0YUZqlKloLpZw/PkPKCsmQMwAGl2FouUygkruQ5IYdAOPlHUFzYHlSJqU5Ru3e50PMdYMypBUBmVwHX0i2UiYhmD8/SKqp6pSgOWh4f0MFCPkjn0aWFv5i1vAMdY3lUmWxAHPKMo1+lYHnxiDFMalA5wFBdxuganqbed4AYnPWZSFLUVO9szsPJgdIKVhl0HcawpQTZ1AEEHi34xDIn5VX0t0hYO0U2Ucq1ukWAJ0HBukWqXa6SosXfqGHrD06JWM06cCQR+XiqvEEsAhBWoqCbFwk9fWBtdPMxCcqhLQohJWxLJIzEhumh6iAON4/OlDs5XZulauzVlBUwH6xgXy2LEnSwd1Wi2VUWHcfT2aTNK2VpKC3CVTCkkDKLs4spg2hB4qO0dLTJpDOUkFW6Esd9RWCtC8yeD3YaC8Q4fXqXT1dRUnKoBKpZCzaegKT+pcbpYgltcxGgYBtpa2XNlSUoWFJSEqUpIIGYpBKlC57x1IeyuMAehq2Xmqr6YJJAUGzCwBytxPErOh4KfhAmtweamYd7s0IWkZiRYZ8uZMsBzqpIBazdSFTDsdVTpZCrqyqIBygkZybi3eCA3HTQRNXbXrWgy2zFYQH0c72az7rlbpIvZL8QCgDhhU5PZ56hSZZKylK0DOrdIBcAsrVy1w4GtgwyMJlsJqlBae92qFhne9075uRqPSOJDEVmWUZjlKxM4k52IfM7uUljzYHhBWh20rJKEoRN3EZiEqDjesdb6acBDCUdBxicFqWpJsTb063gBMmELg1gmMU1XSBQPZ1CSykHuqLOcn8Nx4RGmgCt4guCzGxvxJ6fkxWM+CTjya0OLTJbFCyku4ILHqNdDyi9U1x7XOm75SQXLHKHS7uR1eAylhK8ovfhpByhpiSslAIIGtjpYpPSzwZfIIms/FFlJuED6KEgH8+cFcTpu1VnU6pMxCUy1cZakoGRPLKoD/ADCKEzCQATmKklgbXHr90W6qsC6REsKCWBs/GW5TpxKVgfwxnz+1NGzS+5oAVtYldOmWr9rKZCesu7H+HusOhgFiFQESyogEjgbueFovzE9oresrgRZ+vRXOKNbOYETElXCw1/Axjvk9VRa4XYmTVrmLbUksB1PCOj7N4eJKEp5ceZNyfWBGDbMdmsqLlzuvqE/jDbIpmAjTE8+SrvstZ4yPOzjIuQHjA7yZso6yy4+wxXXFwJEmuKTZMwN62H56xRqMT7ALcHdUb5btowUbCFJRV8EYnMsnpw/PSMo8RCkA5dSTfxtAydtY8pSUJVmuAAAzFwSWu5gMvtMgClZUgAXLW8I6yqx/I1VGM5R3kpggivRPl7hzMwVa/h0PWOdKCE6qKj0De58It4TLm9qFSQpNjvFmvq76i0K+SmxRDdJKCpygoWQSC/wseZ5xPNrUKUygSBYgCwSA7vwgDidbNVOKSkS82+QHZQ0zkngcrxKKsZciRrdZ+krx5Qzpck1cmCcao8xM1FnLseoex4hmgaEBKTNW4QkE9CRw5kOw9tYawEmxSFDkS3qYT9uajKiWlKQlBWokJDAlIGU6uRvGOU+KBPGt1liixerqkqWQShPcDoQddSCXdsvA20B4STCpLKWjPNKSmUgXCUFTqzHmo6vawbMcxK1QbSplU6WvNJVcgKKU8Gdr6Dy14RWTikyc6lJOSxmNmJVLzJC05ybAoJLAh2N4jtbHUkgrtFiKRTJpJZURmdhvA3KgX/tFEuX1JL8GgOvDUmSpUyYqTLTMVLQrslTAGSDlUU91e8NdbljwkrK9AqEiWiVKCXYLUpKVZhYrOo1fl1a5XqisW+pcE3z5iODBYJcN1h0hG7JKkyyVkAC6coSpxxzEum4s1iGtY3aqpdvsjUzSdb+N9LD2tGrQQFiWk5ApizlOlnY29FHW7RoZgsMos9w7nxu1unvGvbqy5cysrvlcs/NtHtGme+pjji2JgLDQ8wSxtZxz1v18z07ZfaBM+lKZpdaBkWSkOfoka3a783jlIV6ww7F4r2VSkKO7MGRT6F+6/mG84ZOmCStHQ6YSkSStCQN6xIc8RxvqDygnQ068pUpkklw92Hqwjafh+7KQiyQcywDcDiOJL3HnBR0sX0bjf2h3KyVUBBLStbCdmUzMwPoTbg0EjSBacihm6Ja3hwgTiGIiRNaWBlYPYXPHyvFmXtbYACxdyBd4MouS4OjPa7Au02GfNgM53FFgT3wWJFhqGGrxmzuzU2vmrkpUpBQkL7ZQcXLAKDuc282h3TrFDFdoEiqldugEIRNVlmJ3c5BAJexUlrAgsXdiI7L8nuHCVRoWUlK5wExeYMoZg6EEcMqMobm/OMrxKz0YayaV0hWxDAAhSgL5LP8AjA9FPdoeK+UBKnLPxnKPEkF4W6enZJVFEiDkVPm45RkS5DGRSidhP5Q8blU6ZUxS2WySEjeUxYOwcm+X0irtFJFemXMFTPp5SkpVlfIpX8Ac/wAyYr1M+YtNyABdmAvzfUnqXgRs/VTlBRqUJSoKUwlnMMnAk+vLwGkR+p8GhYFF3J/kFamkXMOWVNyI4snL6ML+0Dq3DkS1lJUuabaBnfmTFqsxpJAEtDkG1nux4DWxMQ19CssZk5IcXGhHIBIh43XJKfu9AOXUlHdEuV/nX6+sbU+LLYhJUtZNlZXPJgw3Y3TLkp0SZh4FVkv4ceOsWZVbNDsMqTqAnLxBHU3Ec5IP0m1bF/Ee1CnmBYOjq1PH74mpK/QH8/l4IbQ0szIFKB3SHfg+nEtrpAymkOIZtNEUmnQaoZgK0g90kA+BIhU+VilKJ0hIO5lV3dXJA7ri9uLa68YPygUaeUU/lPo1VCJUxAKggnQguhYckg3GVSQG/eiPku+jls2aWAZg9vHx4tB9a6c0+ZCR2hA3HU4HG5TvMdW6aDQTOw1SUIKnCVB0lTgEG9swAcjTged3itOmHLkbTrxe7h2fhDkixieMKn5E5puVKQN+Ykh/4UJsODuW9IqyqR43oqdzBVMkCEk6KwhYMNDGhozBjJGJkXiTnRpWFMDCgMYvDy1oYBIETIow0L9Vj/20RQMpixEbSy2hi/jVOyooykPYa/bGiMrVmKcNsqOn7M7WK+aAEOoJyku3xEkqcsSSo84tfplcwFifL/b7oVaKmMunQCLkjMCTre1vxg9IppjXsl+TA+A4+8aIrgxvss1FWpO7NDjkdQ/IxWrMaTSyFTZYGdNpajrmW4c3uQDY8GduBwVz7ixmTwfUeBihtFUqnS1oMlEuWziaWKlzU3QlG80sEO+VLtYkvBye2gwXIN2WUa6toadac57Rlkm6kg51KUSDm3QskcSo3GsfUSVlmUADfTk5A9mjgn/Z9wrPXzpx/sJTD60xTP8AyoV6x3o3UrwaM5cBY4dxKfFR87D7IommAo1KOpWAIt4wp1q6W9LRFXBqJH+J9xgrsd9FP9EzPoGMiT9Mr6RkPbENMDwmVMIM0k8ClRysdGZJ++LeEUolzJ9OQ6VJLDmQ9vt9IV6RAQrPmc6lRtcff1MNVZUgTpNQnurCXI9CPY+sIkHI78iHP7Ra1CUnKElxwOmU348Y1p8JUC6y76/7w612DNUqKTlHe6MTFqRgsqx7x+/no3tBY0Z0uBVo6C+4m3P+sEqfB3O+bcQP6wRysW0aNTOA1MLQHNsFbSYWlMpQANwWABLqGhJ/HlCjQIjoNfOCg1yCzm4SmzHrCNkyKI5EiOvwCK8m9SLD8/nSLgo1T5W7KUoCWpKpnwjdIAZwFeogTiVQyG4n2gRilQVFMsk9mJaGS9jnGZRbR8xI8onOWxWbdNpnqZuKdUrAe0M3s0SwtaMwQ3ZM5BYbz8A6dCPpGxaF6TIXPNkpHMgZR6CzwQxTBVknIysocub5U8n4AcBBvBaJCZCFZggqSFXCiku3EAqQR1CgeaWuyla4M88TjNxYMkYX2Y6x5MTBDHZ+VGaXNkr03UlRVqzkFIa9usKf6VXzBjnFnKaiw0EmN0wKk40fiEFKeuQoWN4hOLRtxZIy6ZYCokQ8eJWlIdRAEVl7Ryk2SCo9BE1FvotKcY9szEcN7VLDvcPGItk8OzAzXAyqyh3sWBcNcmI52MzUEL7IpAPxWc2/EQw7B0yqjNLQA11Noe8A6uGiuB4GNONbfcefm25LcfgvYfTJmLQlVw91LsOZLcT4mG0VGUFPZgs1uAHQHURYp9lxKI/WpzFmTl14XDm3B+sUqqRcJQpg7d4AC/FWsalKLZgaaFavlpRPUhJJCSGcMWIB09vKBOIVx7W/clIzAHTtZhAFuYRLKv4TD3jWzqiQoJCg4yhyX3XcTPhLghjY7usc82spFSUELd1rmKD2O6lEq/gVffxgOSaGjFpnVf8As84QJeHzJ5AzT5pAPHJLGUA/xFZ846YhTFR4AGOQfIPi/Z0U/OSUonWGuULQklhyJS7eMdWmVSVSVLQoKCrAiIqSfBZxfYDqi4JiWuQ9CkcQSfQkffEFQbRrWzmkSvFYPm34w0QyAPbGMiXJHkMLQtTK81U0rTKSkhml6JWniANEqYC+nOHujlhVAEguZd7Ahgq7MRqDaA0rAEpzWAI0Cr+wZ/MmL2zeMS1Tuw7TMVoKbISlIPws3JhaGq+iT+GMcuoCpUpfEjKfLnEdRMIG6Nfb14RVww/qpsslig5h+fSIv0gphwZ+V/E9OUSY8eSpOqDxtzgVV4whPd3lch+Me7ST0rIJdwC4Se8HsT14FhygEFrWCJaMo5j71HxgXZojFLsIVG0s5I7uUWy2uDqWeBOI4jmWqYrVRflFqnUiU6piyrolm/mOp8IC47XpWsEDK9gHf384aMXfImSUa9JLnzvzIf8APrFavoHpTNGslSQr/DWS/orL/MYip6tgB+eP4Qc2apu37aQTZctQI1dtAORs8LljcWh9LlePIpfyvIj1U4djM4kAgg8fHmIY6KmE3CZax3paAm3S32AHzharqRgUsQQSOtuBeGXYtjhinuy1JIfhZQ91ERmitq/E9HWT+pNOq4r76Od1tUS5BKVcWJHj5OHgWo+/5vDRjOChSiU2LvANdAtLhrGNW5M8p42ismdYBos0lOVBS3AZg2hJLNl8nPkYilYctRCQm/iBB2mwns2BVme5DEBKtCGPG2sBtBhBtgyrlMoBRJBBLk8QDa3MsPOJ8Flf95k5XGpNtBca8oJ1lAJiOoNoG0VPPkrzIAJ03rgjkeLeETjJVyWy4pp+nlMkx6oKpiio2N0pA5nXqSEf6Yf9maSZRgy5bdqpIC8m8QxJyjlckPzHSFDC8DWZgmzFbwUF7tt4F034AMGA5CO60eyy+zllK5dkpI3lK4a3SWPhDqacuA49P6Xvltsp4d25lfrQJbDvEuW4FR4HzgDjmzKkoMyWszB8YYtY6pDuwvxixtfJMspzzklSrISVK7Nxdlboykh2dwW4QtyMWnompdSkqSwy8ADqG0aKRXNozZccoLnleGugzge0Spacik5kcidB06dI5vt9jBn1K8qcspBEtHJhvK8HKk+ghlMxa5gUoukKCjwAAJJtpwhH2kxQT5xWlKUp5JDBzc+J0BPEiGmkiMLHb5G5v6uuS/CQr07UH7RHaZNN2NJJlmymClDqq59y0cP+Q056+ZJPdmyr/wAC0k/5SqO7Y/N3gOQiEY+ps1OXpUQVOVaIqkvTD92YR6p/9MazVx5IVmlzUdAoeKT/ANJMUQjBrmPYx4yCcQVe0SZakAIWUrAYk90NYJCRfLbyjJQl06kzAEg5gblmI0YDxihUEy1BswewzBiQd+WSAbPvDXjGlTOTkBN8pe4e3/tUk/wxbauzLbHpZSKoH+znp9QsfiW8oATJKklSUpG6S4fKSoaE9LEX4RdpK0TqKXMSXMpWXy1H3+kV8Zb5zmPcnICr6O1/cH1ibXDGT5BuH1i5mZ5bEHd1LjpzFoGVdPNWohSkhuCHmHpuhkJP1i/QwbocDQ+ZMxRDqy7xYG+oe5BNwbHwiKThSVKW5KVJ78tyEtZlgfEk+1hydEU+LB6Ng1zHWueGB3UtvFmOVQdkH20MLOLSwMyUoVLCVZSlZ3sxck8hpZresdWwzKE5UJ4MU/nj1N4DbU7NSZ6gkzUomAZs5+GWDftQ+gcsS1zbVoFtlUovhnM6BalEJAJUTYAOT4NrZ4OYZiPzKpSo783QSEb6i4L51OyPC55iIsVx2TTtSYYkrmLGVdQRvrfVKD8KbaBhzeLGC4WijYrWFzlgZlcEj6KSbl9SeLDzSeTc6R7Oj/piS3Ze/j/v/AljGzC50mZVTskhbFWQbwIAclagwzdUhvHWKNJhKqSRNlTMuZWWZuOQysw1IF928ENq8Z/7nND/ANmR4kj+sVtqK4FQHEykX8gW9yYlJJPgfWQcIpP+IUa4vAuYkRdq1NAuesxz5MMWkuSMjeSBa8G5rqcqLqtfmwaF8KtpFiVVqcXLjnxEMuEJabDNJIdJjE95jEMuv3GS+t49E1iHDRBpmtTSDaGSl+AufAawLw3Dq2sliYucpMtQffmFmLiyAdAzXaN6rGESEEzAFkghMsnvPa/QO5hFNWsoEsrUUJsEucouTppqSYtjhatmbLqXjl6aHWooqCnCgqpMyblUEiXcBfDNldr8CYNbEVKalXzWcpixMlepQoXKCOKCHLcCHGpflcPWwSia2Q3NR8sinhpLY04l9PleoxZY5OeLX6hrFcJWkrkTHCnykhjZtUtZiC9+BhInbJTgthlKfp5mHgRz8LR2XarD+0QJw7yGChzT8JA4kEt4HpCeQSQ1242Leeg00EauJHicxYW+QLCpcqqq1rP61EpAT9VSldoRzYol369Y6FXVGdRMcw2Bq8mJyUApzTMyFJu5lqBKtNBug3YOBHZKzZwHuK8j+MI0kx4y8sWZqohkz8qwYuV1CuWWWG68D4HjA6amHSA2W/miOZjyKfbmPYO0FgquwfJTIWha15nBK9UzEgKSGHduCwc2gRLqHBB0I06Xsf4VKDdINUmaUVy1gqCxeWm6syRmSocAoWP3QITSATil8ySykFOikKdQI/zjxtHY5enklKPIc+TieSJ9Mr6JbxTfycPBPEZOenSTrJWUn6qr8eoMUpM1VBOlKAGSYUhROtiAW5OGPnDBNpWnTpVmmJJS+jjeSfb3gN27O6EuZiyqapd1LlzACoEMSdMw4ZreengxT5BnZFySO0F5ah8QOqVDkdGOl+oKhtBSrVlITmYpSCDqSSAnLrqBfi8PeEYf8ypwgl5yxmVylg8E8ief9IWrquyqXDb6JJ2HLUBLQrLOUz5S6ZZa7E6s5+y8IG34NJIMqWoqClfrJhO/OmXdSv3U6JHnrHRK6r+aSWf9dMF/3E/cT+dI5j8oc4z5VOhNypRA8eEJklSpHt/07TNL68193/Qd8ldAldRMnTR+qloL/vE6ISeBLXPLxgftljpm1k1aCySs5QNAAwAbwAhtwykEmlElGjXPMnUmOY1waYsclKHoTEpR2pIrg1Upyk/y/P8AcJVeNKmSSlRJtBCrxczkSlHXs0A+KUgH7IWEK4RYpJ27l5H2MTDqpuaTYUM7MIo1CuAjwLvGqw+kMjznwQIExIsXHWJJU3UkMeTO/n90TSls4ItG8sObCObKY1ybSFl2lpDcVEfYIt/MwlWdRcjUn8+0TSDkTcB+HGKWKT/gfxiTZqhDfJRQIxqaVqznw8E8Pz1iSiwlKFSlVaVolTc2VrKOXKym1yl294lp5+RaVMDlLsdD4x7tJjcyqImTCN0hkgMEjiB7axWE+Nomq0nrc11X8/QM0+MUUgp7CjC1O+accxcaMDmbyIhh2BwtSpiquZYrz5Bw3jvKHR3A84XtmtkVzag9uhSJaBvcH/dB+1tOkdLpmSAAAlIACQLAJGkGKcnbEzTx4ouGPz39xvjVWhFPNK1ZUlCgT1Is3V2aFihWZtOlQH6zLMJSGDiWQFLSOI3kuALXOmi7tttIKiYEILy5ZN/pK5+A0HnFnZ+p/wDmFFLcHs5K1H90zUzFK/yqlw8ZXInlw7NMt3ba/DhkeDbUy6KslTVAEJWjMRc5Q4XoLslZIHNo+lu0dOZLKcOL2I1F+sfIBw4zpyuEpDPfTNvMHuSSTcv1JjpGynyuTaHsqeYjt5AGVISQJktIFshLBSQLMo+YZopd8nnyg4Nxfjg7WMTkzHQogHilX9dYE4ps4g3lKAP0FHXwJ084DV+N0eISe3pZyVKDOnRXgpJuk/bAJOJTk/ET43MMnQlWHf0HP/uz6j8Y9gR/xPP+kr0jIO47aHNpsbppCwJZBmMN0AkFu6c3BQZnu4sdBCzhdamYspWEyypRVLUPhWSCQeGVRFwAA9+b20SEzAnKnMSkDRyRAmdQolKPazUjklDLV5/Cn1fpE3b9oj47CW34Jpg39kQdLhiAR6FB8jBilxLPIpKkagBKv4bX8mgCdrpE6RMlLSpS2SlAAK1TAykqJIAGYJLvawHKPPk+mqm006kV30kLQPNj9oPlFV1TF76GWho5cqqnKmBJyb6HNzqRlHWwifCsQQszp8zeKFMBzWEhVugzJ9RFDHkpUtElABmjKjOHBK7JAJHwjRoBbfzRT55CJqkZUJJL5nNiVEAizgOOg4WhW9qv5N2mwvPNQStLv9wbtntKSVEkkm5sQ3QW8oF7Hn50Jql//T5VI8Zjp+x4S6jH56TlUpibhQ3sw6K/2MP2zA+bUzKsZgzzCePG/gG9IzxW6XJ7ms1cY4dmPjxQP2t2j+bp7KV+0IufoA8frcuUc/B1/OsE9psUFRPVMT3dE/VGhPjrA0Si7tZg56wrdmbHjWNIyNkLYv6+EaERiVwCrV8Mv5nEYmZFaWtvCLSJD3EC6Mksbuj28WUTwgOQxjxEuK+JHLLgXudBUNqsmm48CN0OeZGhiqtb3NyYpSJl+WntBWgoVzlpSlKlZlXIGge5fQQH3SPR01Qg5yKKjDlsTs5Kny1rnS8wJKUkuxBF2Ghbnzg5K2cpZWY9mlkqd1b58nf2i7QY6masoQhSRLzhRIDBSSkBIUklJcElgSzMWJaKxx82zBqdapxcYohn4kiTLZShuuVnr15l+EKNTtzNmhSJUtszpBupTHkB8TekL89BSlUwoM0qcm+UJe5JykqPsIryMXUBlpULStXeUnfV9VDDdHXUw7jJ/YZYzw4+fc/0ChnSqQDtpfazzcSiWRLHAzOaiL5eWrPE2zdQsKqK+adUrQgn45q7AIHJIDdB4GKtNs2E/ra5ZSDfswrNNmHkb7oPN38IhxbFlTeARLQGly091A5DmeZjnUVSDFTzy+pk6X8pAutrspIS4U4c6MGFh/WNJleXOXUhidTpw6RQWpy5jcgm/B4dKlRjyT3zcvlk1NWrlqC5aihQ4pLHwtqOkOOD/KbMSAKiX2g+mjdV5jQ+TQjgxIqe4AYMLWf11gkzqf8A8SqT/wDJ/J/WMjlLx7HBs7JtFi9RLTkSnIhi6UWT58V6/EToYUZtWVd4l+XCOxVOz8tcpQNytJCiTdiNY4xiNGqTMUheqSz8+RHQxaEuKISjzZelLKklQUUqQL8AUkZTpc8iG08YePkxw5UmVNrFWcGXJDEZj8S25D7jHPsNLzAm++yLNxIZo6RjdSopQjtMglJypCAMoHC2tvEPCykl2b9Jo8moTePsO7MU3aVXaK7soFZJ0fhf38o5PthtH282Yv6SlEA8ATb2g/8A8f1FLSTZGVKytT9qFfCSHSpBc3SCHzcYTKrFKed+0lmUv6SLjzQfujNmmpdHs6DTS00ZfU4k+Pw/n+gUmkE1aUJtmUkDjlJLPBfHcfm5PmsxJStNpivpgd0joqxPpGmAUg+eSQFAjOC/1d7y0iptTU9vUTJid7eZLcUpsG8g8JF8Es+O8l10rZVo5aVKCVqype6uQ8422gxhJUJci0lDAHjMOpUSeD/nlbp8Rp6VRYdupSCHswKg3lr1MBqDB5s5+zS4Fio2SPPn0EUjGuWYNRn3tKBM73iNUWZtF2W4VpURq3DpEC0xLp0epF74KRvIXdjpBulSEp1hfRFhSiRYm3CFkjtrkrXYYXNHOBGKVechI0ERISTreIABnLaR0UkTnGXF+WT0ZRfPm0OXK3e4O/B9Yefk9ryVmUeAKk9LgEe4PrCzs3sxMq17u6hPeWdB0A+I9I6ZhmDy6YhEseKjqo8yYZJ3YmXLFY3B9i5jeEzKiqnzJTpMoJlgqAMtViqYlSblQOcDu6jiY0n1k2kpZZ7GXImzSUqSkBu6AVAJsDYak6mN8T2qkUq1op5YWpSiZi3spV3dVysuTA+mql18xBnKBYqEuWgcWBUo8kgZXJOrRVyt0jFDA4L6k1wQ4XLJICR+WhooNll1GcCdMllKFK3OYFgTqHLcRBLCcAtoG56D11V4D1h12boUIExQGgZ9Be5ZPDQRXK/S2YsLamqPnespVIWoLzZgb5tX6vrFKsXumHv5Tp4VUgBrD24PCDWaRmhyellk2uQVHojyNxGg802mEPYMOWsaRhMYkRwD149jyMjjj6aqMR3TdgBx5Nx5COV7WV0ufOzSxugMCbP5Hk7Rbq8TnzEZFEtoWAD+LawLNApQNi4isVRNuy3sBQmdiNPK4ZlF+WSWtSf8yUwxbTJmSpikzElKuo9weI6iM+SehbEpaizhExhydJjqe2NDKnSSicgKHB9R1B1B6iEyRcnR6v8AT9f/AGtpq0/zPmvEsTKizwLJh0xrYG5Mlf8ACv7lD7x5wqVmFTZP7SWpPXUfzC0ZXBx7PR/uo53aZBJnKQXSWLEeoY+xIg5gK5MlC6iapJWgHs5eZiSx9zw84Agxi5YUGhU1fIcmNyg1B0wYtW9yDm3LpDNVYhOTTyZBR2KQh2FisEneVxDtp6xUw7DpkpIqiEFKV5UhRuosbhOrCxa0a1mIrnKzzFFR+wcgOAiuSXwedpMDUrkiqlLGJ0S1KICUlROgAcnwAg7huxc2anMv9Wng4dRHhw84dMBwKXTo3Q6jqo6np0HSJpNmyWohjTS5EZGxk/LmVlTySbnzawg1gewYXLCpqlBTvlSQzciWNz0MN65bhopy5hlq6Q+1GJ6mfg57tPhXzVbJfIsHK+o5jy59RFbAsGNVUJRLBCLZi3dSNSepu3WHTbrDxPp847yLj7/Vvsi7QU8nC6YFf7RVy3eWttByAdv94G0os0pU+30g5LkyqaWEhpctHMt4kniTrChifyhpC/1MvM2ilFvPKzt5iFrHcdXVzQpQAayUpe1/c316CPBgExKe0nNKlgOSssSOSU6knRusByb4iVWnhBb8z5/n5nqNnZ0xIWcqEquCtQS45tyhj2DwhMuomTs6ZoRLyApukrJBVlPxJHdfQnNyhCFFUVK8wlzJhVoWJDcBmNgAPKOmbB4YUSlpcKLhAKdDlDkDmy1rvxi2PGlJGHPqZ5Yy8IcqWq7R+f50g0J4k0a1cSSfYfhASmpQguTpyLep4eGsQfKHiXZ4elrZgNLd5UU1LWykZNJG8ls5Pj1d209a+ZgDX90xeJeB2JadHD+bt9h9IywXJuzPgHpjaPCg8jHgjQYTDG0eAR6Y4BpmjI9aMjjjrOMUpkTcpdlXSenXwipKrgLuS9jb38jDbtLRdvLSlKV9oMynABTutuu7uQ5Fmt1hHM7KoAndNrh2PhFIO0JJD78l1Kfn4VZhLWRe57ofwvDxtfOYNCz8lvZiesA5iiUd4gaKUiwItqNHMGNs5m+0G90jqqIn1BvFcp53iaeoREgt1ECY8AZWbI082+XIrmi3+XT2hcxHYWdLvLImDl3VehsfWH5MviNIlCYzOKZvx6mcPJxqsp1pOUpUCeBBH2ww7A4a8xapks7oGUqFgX4PZ2hlxarlzCqUS4SQ78DYsPaLuEEFBA0GkBRopk1DnzRbJcR7INohUtoFVu1MmSDvZ1fRQXPmdBDGZRcnSD4MLOK7XyEKIBKyNcgt6kgHyeFbF9qJ09wTkR9FPH6x+L7OkVpWBzFJCjlQk6GYoJfwe8JuvhGyOmUVuyMNzttwQyZTg/SV9oAgViGLrqpuecpkpAcgWQgasOf2kiIEy5EnemzEzTwlyS7/AFl6JHqYlNV86Qx7OlpkquEgqUtQa3NZAI6BxrB2t99A+tjx8YlciCbtEiX/AMrLKD/ezGVM/hHdR4i8VqQzQpNTMBXchBmurMptQD3gl35O0EE1VNJ/Yyc6/pz2U3UIFvOCFLgM+rabNXlSdCQ5I/dSGCUwXJVUSccMm/qZnx9oInY7PmOFTVMdQCwPkGEdS2cmdjSSkMxygqsxc3OY66nQQBwvZGTKUF3WpJtm0fwH3wTrs+bKXAYFuYIcHrFcEG5WyGtzRcFGC8l2oxblf7B4RS+VucUy5Et+6EgjwT+MTYZRZ5stOrrS/gC59gYVflFxnt6tYeyCw++O1VWkieiTqUmKwMNuyOyyKoIkTXAnqDqT3kgaEeh9YWKKn7SYlHM38Br7R1z5OqELrUEWTKSpZ8hlHuoQMMeHJh1M+VFEdV8l1BQS5sypmT1jspqQoyQZaCUsF5cqt8ByCSz8BHBgI+tNtZaqihqJctiZkmYE8iVILMfvj5PUlgxDEH05gwkJXYs4tJWQqjBHhjYCKEj2MjIyOOPpCQqz8RY/7Qn7X4ARmmpSAh3Uzu795+WmjQxbJVEtdMjILpFg5e2qSeYLj0i7U1Hbo7JSGKypPZgpJCAbrUdVJum5Yi9uQjLbI5q0I2zu1EyjRPnIAVuy0kHi6uer7vM+EdBxbGEVUiRUy9JiA44pULKSeoMc6qdmZqKKtIGZMtSHI+j3kq6jW8LtJjk1FMnsllJlqII1BSq4cG2rjzjnk2z+w9SGjhm08XF+rn/b4f4HQp+sQhMJ9Ht6rSagHqix9Dr6iClPtnTnUqT4pP3PBlNMxrT5I+BklZhoX6H8YnRPexDHkYAytsqX+8I/hV+ERVu3MgDcSqYeFso8yb+0T3L5KRwZH1Fi7i81SKucpaFJQVAuPqpDnxZ+kNGz9ckIUoqGUB3ezRz/ABjEFVU0k5UEnmQOAGY+Qu0RpoFhLKXLBtuiYkv1LHL5vAvyiix87ZcfaEMdx+ZULNymX8KODcH5mKdFhkyb3UluKjZI5uo2iylUumTnmZJk34JQIUB+9NIe3JPH7KUyfU1hOZRKBqTuy0ePC3K5gKDfLL5NVDG9mJWWJlZKkWlkTp3BTPLQf3Qf2iuR0iCZg1TOPaTt1/jnqy+QBuB0aJZVQiRaTvL4zlC/hLSe4OpuekVVZ5hfeWed1GDuUeES+hPL6srLErB5Cf2tRmP0ZKX9Fqt7RpNPaLCZaCAAyUJdTD7SXck8zBLAtmpk1YK0lEsak2J6AG/nDxTUqJYZCQkdB+Xgcy7GTx4PbyxUwjYtSiFT91P0R3j4n4ft8IcLJYAABIYAaNo0V6/FJclOaYrKOHEk9ALmAdRtvKHcSpZ/lHrr7QUlEjKWTM7oM41igp5JXxNkDmo6emphpxtMtNNRn4kyUy1PqciU6nxc/wAUckq8WMwidPYgOJUvgpXh9EFnJ1Zod1Y+Kilkkq3xmzBn3khjxsCWPmIpifrRPNirG0u13+yC+GVQlSp9QdJSCEt9JX9AfWOP1E0rWpai5USSfGHPGNqBPo6enk7oUFLmkG73sWN2IAbiG6wuVuArlyxMzIMssynIJcJPcIf4xE8nqm2HE1CG0v7M0dlTOJsPAa+/2R0XYWp35qHZUyUUhXWxYfwhR8oTMICexSlJBYX8dTr1MEKszBLRLk5jNWsZQm6nB3crcXv5xqcaw7fkxKTlm3HSFKmE5GZKlqQECzIRIDJB4ArbSEj5V6Sl17GX2tnWEgKUeaiO9pxhyw2qmyEJFaUGqEpSiEEslBb9pwKywFrBlMY4ztdjRqJ6lE2FhHmpPdR6tpxuhZrhumzwOlyyogJBJPABz6CCzQx11KullSkKlLllScxJQUFRU5Aci7DhGqL8GPIvImfMJn92v+RX4RkMfzuZ9Ieg/CPIpRAcdj8U7Cf2aiMkws/AL/BWnpDvPpUpAV2ZmGwBfuhVlFtFbpIIPIcYQdpcK7KYSAAg7ySOZOg5kHTo0O2zteZsvJM76d0v8QIsq41I93hcn/pHQ+GAsbx9UmSUICE009SpCwSS0sJy5t45kKQVLudW0PBDq9np9KubLWnMkhiUbwcFwW11HKH35ScNIoyoDuzEkkfvboJ8TlEc2rMXqJRRMExRCkgEL3gCAzXuHDGx4GGcFOKZow6meF0gWpMYlUXf03KnTAZ8soeylSj7lJB9i/jBEUNATaqPO4a3iUs/SIuDN8dXjfPQHTeNi+guTYNzgw+Gy3eZMmEcAD6AgAe8UU7SSpSiqRIZXwqmKKsvUJ0fzhfpso9fBJoYsLwSUlKZcxCTNyBSgdQCbPyiDEdjUqLylBP7qnPodfWAOz+OdnPmTpuZalpYkM5JIJJfwEGZ22aOCF+bD7zDtJcGKE8r9SB9Rs2mQkLmoUoPfs1sknhmdOZL6W9o0EyZUFMqWkJSO7LRZKealczzUYOUO1kmYCmYMr2ZV0keP4wSpTLl/swkA8UtfzGsc035DDIsd3HkqUOy8qUHW0xXF+6PAcfOCKSBYMB0tAyv2kkpVlzuRqwJ9xaKEza6WO6lSj5Afj7QOEK98+WNoWwgXiW0cqTuk5lfRTf1OghXm47UT3ybqf3beqz+IgbKrJconMgTl/W3B5jvH2g230DZGPM3+BYxCtmVUwqyk8AlIJyjl/WNJtF2IecwPCWCM6uTt3E9T6R7OxOqmhkgy0cBLTkT/N/WKHzVrkgnxCn9H94G1eSjzyqopL7yxIpVTXnTCES06HQEjuy5Y4/7veLVEVKSSCQ4I8jrAysnKUzklrB+A5AcB0EEZC8ksHmw9YMm1yTxtNOPjsjlFUpToOUgguwIto4LgwQnYguq7JBAK0BYATZwd4m5bMWuXawblEE1DxLgyxLnoUdHY+dvvhU+Q5IcDThtGUS0o4tfqTc+5hw2XQhM2bObNMp0pEq+hWFpUrqQB7npABA3k+UD5tYpJUpJIKi1jrfQxqzJuNIwYWk7Y21mJBcie6wuclC7u6hoVA8WsPQRyOfrD1SAIkzKud/apXIlHVS1kDOr6qQMpJ4luEI09NzGGEWuJHp5JxlzE1pCywWzBJBbmx0PQx0n/juRUyiibJZWUujdCFHiyVHswSW3lB9dNY5zRy1KJyEZr2LXYaX49ARESq1T2ABHJx/tDNNsWEox7Y/fo+V/9ir/APpk/wDVGQjfpSo/vJ3/AO1X4xkCsnyPvw/COmbXd2R9cfYYkwP/AJwf4Q/1mMjIs/aeeuw7tj/4dWf4cv8A81EcQxv9kPrj/SuPIyLYfYJP3C+qPRHkZACemMjIyOOCdD/y8z66fuioYyMiMuz0cH/zPBBGj/Yq84yMgIaXQPj2MjIA5Zxr9lJ8PuibZb9qPARkZFP8Tz/82S7T/tE+P3QPGkZGQ66IvsjXpF+Z+zT4iMjInPwacHktS9I0GsZGRE1Mf+I8YCz+6r633RkZG+Z5EBm2/wD/AA3CfP8A0Rziv76vExkZGSXZuj7SCj76fERNV/t5n+J98ZGRTH0TydEkZGRkVMx//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data:image/jpeg;base64,/9j/4AAQSkZJRgABAQAAAQABAAD/2wCEAAkGBhQSERUUExQWFRUWGRgaGBgXGBwYHBgYGhoaHBgaGBgcHCYfGBwjGhYYHy8gIycpLCwsHB4xNTAqNSYrLCkBCQoKDgwOGg8PGiwkHyQsLC0sLCosLCwsLCosKSwsLCwsLSwsLCwsLCwpLCwsLCwsLCwsLCwsLCwsKSwsKSwpLP/AABEIAOEA4QMBIgACEQEDEQH/xAAcAAACAgMBAQAAAAAAAAAAAAAFBgMEAAIHAQj/xABOEAABAgQDBQYBCAcGAwYHAAABAhEAAwQhBRIxBiJBUWETMnGBkaFCBxRScrHB0fAVIzNigpLhQ1NzorLxFjTSCCQ1s+LyFyVEVGOTlP/EABkBAAMBAQEAAAAAAAAAAAAAAAECAwQABf/EAC8RAAICAQQBAwEHBQEBAAAAAAABAhEDBBIhMUEiMlETYXGBkaHB8AUUQrHRUjP/2gAMAwEAAhEDEQA/AGhWHJnozAiWtrm1zcXA4W8YW8TkmUQFFYPRLg+BeMWibKUyEqF7kvro/LhB6VUdtLKJs1CT8WXUF7EfYT+MU9oOZC7IqnSUlMy/HRj9bkeUXaWVkKe0SpSSNQqz8uBjK3CRLURmmKa9ike3hePMNmITMIWklBDb1+d2A8I7cvAVCQSRJSp1SwE+O9bW446RCexMxqp0km6k8PXUGDtDQS2txO4EgjMf3T0eLGPbMomSQ5ylhqGIIDWbXwgKQJIHVuGU4IQEgBYBTPEzMw0e9j4C8B1VipUzsu0TMSCBnAIcedwYpz8EmIAJKS3mW5t+ET4ZIQpX6wPfTTrb8IIpdkpacf3ke4tBjCRp1DQMqU5JsssWdQvBjDwxbqYaQsTSpQ7RX7BSWXZuI/pFyrTfq8eIpErIClBHjCDooV8wEWAZoB4Ko5sxKCBchWuh5X15Q1YhhcsIdE5FnfMWfoOPtCJJKTP7MLS/APcgFg3PytDJ8AaGemmpKhnQCwLFLA31vA8olJWvtACX3RZ791uPeceUWaSYJbGZupbUe14q4picid+yUCpJsz30O7ZibAwoQzh+HoN0ulxpx/ppFtFAElySeT/m8J9JteJKwlZK0HvNcjRuQe0NVFi0qegFBJHUsfBuPlAars5MzEKgF06jj1hYrqqZNzIkpJADukPmbUBvGCk/aQSzMQZcosSM6go2bk+vUQJG0KFTUpWpSUMRmlISnLytqoe8UjHyI5eBTqpqzZyA+hsX4uIsYbUqSQlnfiLG/Pn5w8L2SkTkZg+9/ay3WHJ/tEG6C9rONYG1+EzaQhORISTZQU+a2rliLdBB3J8AUX2FsJxldLTzd0KzJGVObKc5ZJBu6bEX6Q1bGYaGVUkkqXuJHwoQlRfIOGZTknjbXWOXiiK1BR16cPF9YacU21VS08qnSg3kpJmfWD7ra2OsZZrbKzfjlvxbF3fP3cV+5c28+UEUykiUUrCVfrWLkJDOBwdiYCbS7QfN5siqTLKpSihZWWIXL5gC4UAQb8oU8ewXIcilBSVpCgU8UquPaIMUx1cynk06yOylJ7MWDm5YqPNiNLRF/YaY41wuz6AoawEAku93hB+WfEphlS6OnBXOqvgT3ihJBUX+FLAuosGeAOF/KrLkUqUzgozJbJOVt5LgBQBLkgagDh1gFs/tXOqsRqKskZFI7FDg7svMCEID2fKCSX1PMwMVtUyGWCjLgBf8BVX0pH+f/oj2OkfpNfNXrGRfYye5fH6jPjuzU2YVnMDfcSN1x15+8BKnAFSJnAAsQpVreHN3h7pMSBkImOm6WZX0h1gVi1Z2ycqwmxcBuMU5ZGM9ooVGXOjez712TrY8faJ0YUZqlKloLpZw/PkPKCsmQMwAGl2FouUygkruQ5IYdAOPlHUFzYHlSJqU5Ru3e50PMdYMypBUBmVwHX0i2UiYhmD8/SKqp6pSgOWh4f0MFCPkjn0aWFv5i1vAMdY3lUmWxAHPKMo1+lYHnxiDFMalA5wFBdxuganqbed4AYnPWZSFLUVO9szsPJgdIKVhl0HcawpQTZ1AEEHi34xDIn5VX0t0hYO0U2Ucq1ukWAJ0HBukWqXa6SosXfqGHrD06JWM06cCQR+XiqvEEsAhBWoqCbFwk9fWBtdPMxCcqhLQohJWxLJIzEhumh6iAON4/OlDs5XZulauzVlBUwH6xgXy2LEnSwd1Wi2VUWHcfT2aTNK2VpKC3CVTCkkDKLs4spg2hB4qO0dLTJpDOUkFW6Esd9RWCtC8yeD3YaC8Q4fXqXT1dRUnKoBKpZCzaegKT+pcbpYgltcxGgYBtpa2XNlSUoWFJSEqUpIIGYpBKlC57x1IeyuMAehq2Xmqr6YJJAUGzCwBytxPErOh4KfhAmtweamYd7s0IWkZiRYZ8uZMsBzqpIBazdSFTDsdVTpZCrqyqIBygkZybi3eCA3HTQRNXbXrWgy2zFYQH0c72az7rlbpIvZL8QCgDhhU5PZ56hSZZKylK0DOrdIBcAsrVy1w4GtgwyMJlsJqlBae92qFhne9075uRqPSOJDEVmWUZjlKxM4k52IfM7uUljzYHhBWh20rJKEoRN3EZiEqDjesdb6acBDCUdBxicFqWpJsTb063gBMmELg1gmMU1XSBQPZ1CSykHuqLOcn8Nx4RGmgCt4guCzGxvxJ6fkxWM+CTjya0OLTJbFCyku4ILHqNdDyi9U1x7XOm75SQXLHKHS7uR1eAylhK8ovfhpByhpiSslAIIGtjpYpPSzwZfIIms/FFlJuED6KEgH8+cFcTpu1VnU6pMxCUy1cZakoGRPLKoD/ADCKEzCQATmKklgbXHr90W6qsC6REsKCWBs/GW5TpxKVgfwxnz+1NGzS+5oAVtYldOmWr9rKZCesu7H+HusOhgFiFQESyogEjgbueFovzE9oresrgRZ+vRXOKNbOYETElXCw1/Axjvk9VRa4XYmTVrmLbUksB1PCOj7N4eJKEp5ceZNyfWBGDbMdmsqLlzuvqE/jDbIpmAjTE8+SrvstZ4yPOzjIuQHjA7yZso6yy4+wxXXFwJEmuKTZMwN62H56xRqMT7ALcHdUb5btowUbCFJRV8EYnMsnpw/PSMo8RCkA5dSTfxtAydtY8pSUJVmuAAAzFwSWu5gMvtMgClZUgAXLW8I6yqx/I1VGM5R3kpggivRPl7hzMwVa/h0PWOdKCE6qKj0De58It4TLm9qFSQpNjvFmvq76i0K+SmxRDdJKCpygoWQSC/wseZ5xPNrUKUygSBYgCwSA7vwgDidbNVOKSkS82+QHZQ0zkngcrxKKsZciRrdZ+krx5Qzpck1cmCcao8xM1FnLseoex4hmgaEBKTNW4QkE9CRw5kOw9tYawEmxSFDkS3qYT9uajKiWlKQlBWokJDAlIGU6uRvGOU+KBPGt1liixerqkqWQShPcDoQddSCXdsvA20B4STCpLKWjPNKSmUgXCUFTqzHmo6vawbMcxK1QbSplU6WvNJVcgKKU8Gdr6Dy14RWTikyc6lJOSxmNmJVLzJC05ybAoJLAh2N4jtbHUkgrtFiKRTJpJZURmdhvA3KgX/tFEuX1JL8GgOvDUmSpUyYqTLTMVLQrslTAGSDlUU91e8NdbljwkrK9AqEiWiVKCXYLUpKVZhYrOo1fl1a5XqisW+pcE3z5iODBYJcN1h0hG7JKkyyVkAC6coSpxxzEum4s1iGtY3aqpdvsjUzSdb+N9LD2tGrQQFiWk5ApizlOlnY29FHW7RoZgsMos9w7nxu1unvGvbqy5cysrvlcs/NtHtGme+pjji2JgLDQ8wSxtZxz1v18z07ZfaBM+lKZpdaBkWSkOfoka3a783jlIV6ww7F4r2VSkKO7MGRT6F+6/mG84ZOmCStHQ6YSkSStCQN6xIc8RxvqDygnQ068pUpkklw92Hqwjafh+7KQiyQcywDcDiOJL3HnBR0sX0bjf2h3KyVUBBLStbCdmUzMwPoTbg0EjSBacihm6Ja3hwgTiGIiRNaWBlYPYXPHyvFmXtbYACxdyBd4MouS4OjPa7Au02GfNgM53FFgT3wWJFhqGGrxmzuzU2vmrkpUpBQkL7ZQcXLAKDuc282h3TrFDFdoEiqldugEIRNVlmJ3c5BAJexUlrAgsXdiI7L8nuHCVRoWUlK5wExeYMoZg6EEcMqMobm/OMrxKz0YayaV0hWxDAAhSgL5LP8AjA9FPdoeK+UBKnLPxnKPEkF4W6enZJVFEiDkVPm45RkS5DGRSidhP5Q8blU6ZUxS2WySEjeUxYOwcm+X0irtFJFemXMFTPp5SkpVlfIpX8Ac/wAyYr1M+YtNyABdmAvzfUnqXgRs/VTlBRqUJSoKUwlnMMnAk+vLwGkR+p8GhYFF3J/kFamkXMOWVNyI4snL6ML+0Dq3DkS1lJUuabaBnfmTFqsxpJAEtDkG1nux4DWxMQ19CssZk5IcXGhHIBIh43XJKfu9AOXUlHdEuV/nX6+sbU+LLYhJUtZNlZXPJgw3Y3TLkp0SZh4FVkv4ceOsWZVbNDsMqTqAnLxBHU3Ec5IP0m1bF/Ee1CnmBYOjq1PH74mpK/QH8/l4IbQ0szIFKB3SHfg+nEtrpAymkOIZtNEUmnQaoZgK0g90kA+BIhU+VilKJ0hIO5lV3dXJA7ri9uLa68YPygUaeUU/lPo1VCJUxAKggnQguhYckg3GVSQG/eiPku+jls2aWAZg9vHx4tB9a6c0+ZCR2hA3HU4HG5TvMdW6aDQTOw1SUIKnCVB0lTgEG9swAcjTged3itOmHLkbTrxe7h2fhDkixieMKn5E5puVKQN+Ykh/4UJsODuW9IqyqR43oqdzBVMkCEk6KwhYMNDGhozBjJGJkXiTnRpWFMDCgMYvDy1oYBIETIow0L9Vj/20RQMpixEbSy2hi/jVOyooykPYa/bGiMrVmKcNsqOn7M7WK+aAEOoJyku3xEkqcsSSo84tfplcwFifL/b7oVaKmMunQCLkjMCTre1vxg9IppjXsl+TA+A4+8aIrgxvss1FWpO7NDjkdQ/IxWrMaTSyFTZYGdNpajrmW4c3uQDY8GduBwVz7ixmTwfUeBihtFUqnS1oMlEuWziaWKlzU3QlG80sEO+VLtYkvBye2gwXIN2WUa6toadac57Rlkm6kg51KUSDm3QskcSo3GsfUSVlmUADfTk5A9mjgn/Z9wrPXzpx/sJTD60xTP8AyoV6x3o3UrwaM5cBY4dxKfFR87D7IommAo1KOpWAIt4wp1q6W9LRFXBqJH+J9xgrsd9FP9EzPoGMiT9Mr6RkPbENMDwmVMIM0k8ClRysdGZJ++LeEUolzJ9OQ6VJLDmQ9vt9IV6RAQrPmc6lRtcff1MNVZUgTpNQnurCXI9CPY+sIkHI78iHP7Ra1CUnKElxwOmU348Y1p8JUC6y76/7w612DNUqKTlHe6MTFqRgsqx7x+/no3tBY0Z0uBVo6C+4m3P+sEqfB3O+bcQP6wRysW0aNTOA1MLQHNsFbSYWlMpQANwWABLqGhJ/HlCjQIjoNfOCg1yCzm4SmzHrCNkyKI5EiOvwCK8m9SLD8/nSLgo1T5W7KUoCWpKpnwjdIAZwFeogTiVQyG4n2gRilQVFMsk9mJaGS9jnGZRbR8xI8onOWxWbdNpnqZuKdUrAe0M3s0SwtaMwQ3ZM5BYbz8A6dCPpGxaF6TIXPNkpHMgZR6CzwQxTBVknIysocub5U8n4AcBBvBaJCZCFZggqSFXCiku3EAqQR1CgeaWuyla4M88TjNxYMkYX2Y6x5MTBDHZ+VGaXNkr03UlRVqzkFIa9usKf6VXzBjnFnKaiw0EmN0wKk40fiEFKeuQoWN4hOLRtxZIy6ZYCokQ8eJWlIdRAEVl7Ryk2SCo9BE1FvotKcY9szEcN7VLDvcPGItk8OzAzXAyqyh3sWBcNcmI52MzUEL7IpAPxWc2/EQw7B0yqjNLQA11Noe8A6uGiuB4GNONbfcefm25LcfgvYfTJmLQlVw91LsOZLcT4mG0VGUFPZgs1uAHQHURYp9lxKI/WpzFmTl14XDm3B+sUqqRcJQpg7d4AC/FWsalKLZgaaFavlpRPUhJJCSGcMWIB09vKBOIVx7W/clIzAHTtZhAFuYRLKv4TD3jWzqiQoJCg4yhyX3XcTPhLghjY7usc82spFSUELd1rmKD2O6lEq/gVffxgOSaGjFpnVf8As84QJeHzJ5AzT5pAPHJLGUA/xFZ846YhTFR4AGOQfIPi/Z0U/OSUonWGuULQklhyJS7eMdWmVSVSVLQoKCrAiIqSfBZxfYDqi4JiWuQ9CkcQSfQkffEFQbRrWzmkSvFYPm34w0QyAPbGMiXJHkMLQtTK81U0rTKSkhml6JWniANEqYC+nOHujlhVAEguZd7Ahgq7MRqDaA0rAEpzWAI0Cr+wZ/MmL2zeMS1Tuw7TMVoKbISlIPws3JhaGq+iT+GMcuoCpUpfEjKfLnEdRMIG6Nfb14RVww/qpsslig5h+fSIv0gphwZ+V/E9OUSY8eSpOqDxtzgVV4whPd3lch+Me7ST0rIJdwC4Se8HsT14FhygEFrWCJaMo5j71HxgXZojFLsIVG0s5I7uUWy2uDqWeBOI4jmWqYrVRflFqnUiU6piyrolm/mOp8IC47XpWsEDK9gHf384aMXfImSUa9JLnzvzIf8APrFavoHpTNGslSQr/DWS/orL/MYip6tgB+eP4Qc2apu37aQTZctQI1dtAORs8LljcWh9LlePIpfyvIj1U4djM4kAgg8fHmIY6KmE3CZax3paAm3S32AHzharqRgUsQQSOtuBeGXYtjhinuy1JIfhZQ91ERmitq/E9HWT+pNOq4r76Od1tUS5BKVcWJHj5OHgWo+/5vDRjOChSiU2LvANdAtLhrGNW5M8p42ismdYBos0lOVBS3AZg2hJLNl8nPkYilYctRCQm/iBB2mwns2BVme5DEBKtCGPG2sBtBhBtgyrlMoBRJBBLk8QDa3MsPOJ8Flf95k5XGpNtBca8oJ1lAJiOoNoG0VPPkrzIAJ03rgjkeLeETjJVyWy4pp+nlMkx6oKpiio2N0pA5nXqSEf6Yf9maSZRgy5bdqpIC8m8QxJyjlckPzHSFDC8DWZgmzFbwUF7tt4F034AMGA5CO60eyy+zllK5dkpI3lK4a3SWPhDqacuA49P6Xvltsp4d25lfrQJbDvEuW4FR4HzgDjmzKkoMyWszB8YYtY6pDuwvxixtfJMspzzklSrISVK7Nxdlboykh2dwW4QtyMWnompdSkqSwy8ADqG0aKRXNozZccoLnleGugzge0Spacik5kcidB06dI5vt9jBn1K8qcspBEtHJhvK8HKk+ghlMxa5gUoukKCjwAAJJtpwhH2kxQT5xWlKUp5JDBzc+J0BPEiGmkiMLHb5G5v6uuS/CQr07UH7RHaZNN2NJJlmymClDqq59y0cP+Q056+ZJPdmyr/wAC0k/5SqO7Y/N3gOQiEY+ps1OXpUQVOVaIqkvTD92YR6p/9MazVx5IVmlzUdAoeKT/ANJMUQjBrmPYx4yCcQVe0SZakAIWUrAYk90NYJCRfLbyjJQl06kzAEg5gblmI0YDxihUEy1BswewzBiQd+WSAbPvDXjGlTOTkBN8pe4e3/tUk/wxbauzLbHpZSKoH+znp9QsfiW8oATJKklSUpG6S4fKSoaE9LEX4RdpK0TqKXMSXMpWXy1H3+kV8Zb5zmPcnICr6O1/cH1ibXDGT5BuH1i5mZ5bEHd1LjpzFoGVdPNWohSkhuCHmHpuhkJP1i/QwbocDQ+ZMxRDqy7xYG+oe5BNwbHwiKThSVKW5KVJ78tyEtZlgfEk+1hydEU+LB6Ng1zHWueGB3UtvFmOVQdkH20MLOLSwMyUoVLCVZSlZ3sxck8hpZresdWwzKE5UJ4MU/nj1N4DbU7NSZ6gkzUomAZs5+GWDftQ+gcsS1zbVoFtlUovhnM6BalEJAJUTYAOT4NrZ4OYZiPzKpSo783QSEb6i4L51OyPC55iIsVx2TTtSYYkrmLGVdQRvrfVKD8KbaBhzeLGC4WijYrWFzlgZlcEj6KSbl9SeLDzSeTc6R7Oj/piS3Ze/j/v/AljGzC50mZVTskhbFWQbwIAclagwzdUhvHWKNJhKqSRNlTMuZWWZuOQysw1IF928ENq8Z/7nND/ANmR4kj+sVtqK4FQHEykX8gW9yYlJJPgfWQcIpP+IUa4vAuYkRdq1NAuesxz5MMWkuSMjeSBa8G5rqcqLqtfmwaF8KtpFiVVqcXLjnxEMuEJabDNJIdJjE95jEMuv3GS+t49E1iHDRBpmtTSDaGSl+AufAawLw3Dq2sliYucpMtQffmFmLiyAdAzXaN6rGESEEzAFkghMsnvPa/QO5hFNWsoEsrUUJsEucouTppqSYtjhatmbLqXjl6aHWooqCnCgqpMyblUEiXcBfDNldr8CYNbEVKalXzWcpixMlepQoXKCOKCHLcCHGpflcPWwSia2Q3NR8sinhpLY04l9PleoxZY5OeLX6hrFcJWkrkTHCnykhjZtUtZiC9+BhInbJTgthlKfp5mHgRz8LR2XarD+0QJw7yGChzT8JA4kEt4HpCeQSQ1242Leeg00EauJHicxYW+QLCpcqqq1rP61EpAT9VSldoRzYol369Y6FXVGdRMcw2Bq8mJyUApzTMyFJu5lqBKtNBug3YOBHZKzZwHuK8j+MI0kx4y8sWZqohkz8qwYuV1CuWWWG68D4HjA6amHSA2W/miOZjyKfbmPYO0FgquwfJTIWha15nBK9UzEgKSGHduCwc2gRLqHBB0I06Xsf4VKDdINUmaUVy1gqCxeWm6syRmSocAoWP3QITSATil8ySykFOikKdQI/zjxtHY5enklKPIc+TieSJ9Mr6JbxTfycPBPEZOenSTrJWUn6qr8eoMUpM1VBOlKAGSYUhROtiAW5OGPnDBNpWnTpVmmJJS+jjeSfb3gN27O6EuZiyqapd1LlzACoEMSdMw4ZreengxT5BnZFySO0F5ah8QOqVDkdGOl+oKhtBSrVlITmYpSCDqSSAnLrqBfi8PeEYf8ypwgl5yxmVylg8E8ief9IWrquyqXDb6JJ2HLUBLQrLOUz5S6ZZa7E6s5+y8IG34NJIMqWoqClfrJhO/OmXdSv3U6JHnrHRK6r+aSWf9dMF/3E/cT+dI5j8oc4z5VOhNypRA8eEJklSpHt/07TNL68193/Qd8ldAldRMnTR+qloL/vE6ISeBLXPLxgftljpm1k1aCySs5QNAAwAbwAhtwykEmlElGjXPMnUmOY1waYsclKHoTEpR2pIrg1Upyk/y/P8AcJVeNKmSSlRJtBCrxczkSlHXs0A+KUgH7IWEK4RYpJ27l5H2MTDqpuaTYUM7MIo1CuAjwLvGqw+kMjznwQIExIsXHWJJU3UkMeTO/n90TSls4ItG8sObCObKY1ybSFl2lpDcVEfYIt/MwlWdRcjUn8+0TSDkTcB+HGKWKT/gfxiTZqhDfJRQIxqaVqznw8E8Pz1iSiwlKFSlVaVolTc2VrKOXKym1yl294lp5+RaVMDlLsdD4x7tJjcyqImTCN0hkgMEjiB7axWE+Nomq0nrc11X8/QM0+MUUgp7CjC1O+accxcaMDmbyIhh2BwtSpiquZYrz5Bw3jvKHR3A84XtmtkVzag9uhSJaBvcH/dB+1tOkdLpmSAAAlIACQLAJGkGKcnbEzTx4ouGPz39xvjVWhFPNK1ZUlCgT1Is3V2aFihWZtOlQH6zLMJSGDiWQFLSOI3kuALXOmi7tttIKiYEILy5ZN/pK5+A0HnFnZ+p/wDmFFLcHs5K1H90zUzFK/yqlw8ZXInlw7NMt3ba/DhkeDbUy6KslTVAEJWjMRc5Q4XoLslZIHNo+lu0dOZLKcOL2I1F+sfIBw4zpyuEpDPfTNvMHuSSTcv1JjpGynyuTaHsqeYjt5AGVISQJktIFshLBSQLMo+YZopd8nnyg4Nxfjg7WMTkzHQogHilX9dYE4ps4g3lKAP0FHXwJ084DV+N0eISe3pZyVKDOnRXgpJuk/bAJOJTk/ET43MMnQlWHf0HP/uz6j8Y9gR/xPP+kr0jIO47aHNpsbppCwJZBmMN0AkFu6c3BQZnu4sdBCzhdamYspWEyypRVLUPhWSCQeGVRFwAA9+b20SEzAnKnMSkDRyRAmdQolKPazUjklDLV5/Cn1fpE3b9oj47CW34Jpg39kQdLhiAR6FB8jBilxLPIpKkagBKv4bX8mgCdrpE6RMlLSpS2SlAAK1TAykqJIAGYJLvawHKPPk+mqm006kV30kLQPNj9oPlFV1TF76GWho5cqqnKmBJyb6HNzqRlHWwifCsQQszp8zeKFMBzWEhVugzJ9RFDHkpUtElABmjKjOHBK7JAJHwjRoBbfzRT55CJqkZUJJL5nNiVEAizgOOg4WhW9qv5N2mwvPNQStLv9wbtntKSVEkkm5sQ3QW8oF7Hn50Jql//T5VI8Zjp+x4S6jH56TlUpibhQ3sw6K/2MP2zA+bUzKsZgzzCePG/gG9IzxW6XJ7ms1cY4dmPjxQP2t2j+bp7KV+0IufoA8frcuUc/B1/OsE9psUFRPVMT3dE/VGhPjrA0Si7tZg56wrdmbHjWNIyNkLYv6+EaERiVwCrV8Mv5nEYmZFaWtvCLSJD3EC6Mksbuj28WUTwgOQxjxEuK+JHLLgXudBUNqsmm48CN0OeZGhiqtb3NyYpSJl+WntBWgoVzlpSlKlZlXIGge5fQQH3SPR01Qg5yKKjDlsTs5Kny1rnS8wJKUkuxBF2Ghbnzg5K2cpZWY9mlkqd1b58nf2i7QY6masoQhSRLzhRIDBSSkBIUklJcElgSzMWJaKxx82zBqdapxcYohn4kiTLZShuuVnr15l+EKNTtzNmhSJUtszpBupTHkB8TekL89BSlUwoM0qcm+UJe5JykqPsIryMXUBlpULStXeUnfV9VDDdHXUw7jJ/YZYzw4+fc/0ChnSqQDtpfazzcSiWRLHAzOaiL5eWrPE2zdQsKqK+adUrQgn45q7AIHJIDdB4GKtNs2E/ra5ZSDfswrNNmHkb7oPN38IhxbFlTeARLQGly091A5DmeZjnUVSDFTzy+pk6X8pAutrspIS4U4c6MGFh/WNJleXOXUhidTpw6RQWpy5jcgm/B4dKlRjyT3zcvlk1NWrlqC5aihQ4pLHwtqOkOOD/KbMSAKiX2g+mjdV5jQ+TQjgxIqe4AYMLWf11gkzqf8A8SqT/wDJ/J/WMjlLx7HBs7JtFi9RLTkSnIhi6UWT58V6/EToYUZtWVd4l+XCOxVOz8tcpQNytJCiTdiNY4xiNGqTMUheqSz8+RHQxaEuKISjzZelLKklQUUqQL8AUkZTpc8iG08YePkxw5UmVNrFWcGXJDEZj8S25D7jHPsNLzAm++yLNxIZo6RjdSopQjtMglJypCAMoHC2tvEPCykl2b9Jo8moTePsO7MU3aVXaK7soFZJ0fhf38o5PthtH282Yv6SlEA8ATb2g/8A8f1FLSTZGVKytT9qFfCSHSpBc3SCHzcYTKrFKed+0lmUv6SLjzQfujNmmpdHs6DTS00ZfU4k+Pw/n+gUmkE1aUJtmUkDjlJLPBfHcfm5PmsxJStNpivpgd0joqxPpGmAUg+eSQFAjOC/1d7y0iptTU9vUTJid7eZLcUpsG8g8JF8Es+O8l10rZVo5aVKCVqype6uQ8422gxhJUJci0lDAHjMOpUSeD/nlbp8Rp6VRYdupSCHswKg3lr1MBqDB5s5+zS4Fio2SPPn0EUjGuWYNRn3tKBM73iNUWZtF2W4VpURq3DpEC0xLp0epF74KRvIXdjpBulSEp1hfRFhSiRYm3CFkjtrkrXYYXNHOBGKVechI0ERISTreIABnLaR0UkTnGXF+WT0ZRfPm0OXK3e4O/B9Yefk9ryVmUeAKk9LgEe4PrCzs3sxMq17u6hPeWdB0A+I9I6ZhmDy6YhEseKjqo8yYZJ3YmXLFY3B9i5jeEzKiqnzJTpMoJlgqAMtViqYlSblQOcDu6jiY0n1k2kpZZ7GXImzSUqSkBu6AVAJsDYak6mN8T2qkUq1op5YWpSiZi3spV3dVysuTA+mql18xBnKBYqEuWgcWBUo8kgZXJOrRVyt0jFDA4L6k1wQ4XLJICR+WhooNll1GcCdMllKFK3OYFgTqHLcRBLCcAtoG56D11V4D1h12boUIExQGgZ9Be5ZPDQRXK/S2YsLamqPnespVIWoLzZgb5tX6vrFKsXumHv5Tp4VUgBrD24PCDWaRmhyellk2uQVHojyNxGg802mEPYMOWsaRhMYkRwD149jyMjjj6aqMR3TdgBx5Nx5COV7WV0ufOzSxugMCbP5Hk7Rbq8TnzEZFEtoWAD+LawLNApQNi4isVRNuy3sBQmdiNPK4ZlF+WSWtSf8yUwxbTJmSpikzElKuo9weI6iM+SehbEpaizhExhydJjqe2NDKnSSicgKHB9R1B1B6iEyRcnR6v8AT9f/AGtpq0/zPmvEsTKizwLJh0xrYG5Mlf8ACv7lD7x5wqVmFTZP7SWpPXUfzC0ZXBx7PR/uo53aZBJnKQXSWLEeoY+xIg5gK5MlC6iapJWgHs5eZiSx9zw84Agxi5YUGhU1fIcmNyg1B0wYtW9yDm3LpDNVYhOTTyZBR2KQh2FisEneVxDtp6xUw7DpkpIqiEFKV5UhRuosbhOrCxa0a1mIrnKzzFFR+wcgOAiuSXwedpMDUrkiqlLGJ0S1KICUlROgAcnwAg7huxc2anMv9Wng4dRHhw84dMBwKXTo3Q6jqo6np0HSJpNmyWohjTS5EZGxk/LmVlTySbnzawg1gewYXLCpqlBTvlSQzciWNz0MN65bhopy5hlq6Q+1GJ6mfg57tPhXzVbJfIsHK+o5jy59RFbAsGNVUJRLBCLZi3dSNSepu3WHTbrDxPp847yLj7/Vvsi7QU8nC6YFf7RVy3eWttByAdv94G0os0pU+30g5LkyqaWEhpctHMt4kniTrChifyhpC/1MvM2ilFvPKzt5iFrHcdXVzQpQAayUpe1/c316CPBgExKe0nNKlgOSssSOSU6knRusByb4iVWnhBb8z5/n5nqNnZ0xIWcqEquCtQS45tyhj2DwhMuomTs6ZoRLyApukrJBVlPxJHdfQnNyhCFFUVK8wlzJhVoWJDcBmNgAPKOmbB4YUSlpcKLhAKdDlDkDmy1rvxi2PGlJGHPqZ5Yy8IcqWq7R+f50g0J4k0a1cSSfYfhASmpQguTpyLep4eGsQfKHiXZ4elrZgNLd5UU1LWykZNJG8ls5Pj1d209a+ZgDX90xeJeB2JadHD+bt9h9IywXJuzPgHpjaPCg8jHgjQYTDG0eAR6Y4BpmjI9aMjjjrOMUpkTcpdlXSenXwipKrgLuS9jb38jDbtLRdvLSlKV9oMynABTutuu7uQ5Fmt1hHM7KoAndNrh2PhFIO0JJD78l1Kfn4VZhLWRe57ofwvDxtfOYNCz8lvZiesA5iiUd4gaKUiwItqNHMGNs5m+0G90jqqIn1BvFcp53iaeoREgt1ECY8AZWbI082+XIrmi3+XT2hcxHYWdLvLImDl3VehsfWH5MviNIlCYzOKZvx6mcPJxqsp1pOUpUCeBBH2ww7A4a8xapks7oGUqFgX4PZ2hlxarlzCqUS4SQ78DYsPaLuEEFBA0GkBRopk1DnzRbJcR7INohUtoFVu1MmSDvZ1fRQXPmdBDGZRcnSD4MLOK7XyEKIBKyNcgt6kgHyeFbF9qJ09wTkR9FPH6x+L7OkVpWBzFJCjlQk6GYoJfwe8JuvhGyOmUVuyMNzttwQyZTg/SV9oAgViGLrqpuecpkpAcgWQgasOf2kiIEy5EnemzEzTwlyS7/AFl6JHqYlNV86Qx7OlpkquEgqUtQa3NZAI6BxrB2t99A+tjx8YlciCbtEiX/AMrLKD/ezGVM/hHdR4i8VqQzQpNTMBXchBmurMptQD3gl35O0EE1VNJ/Yyc6/pz2U3UIFvOCFLgM+rabNXlSdCQ5I/dSGCUwXJVUSccMm/qZnx9oInY7PmOFTVMdQCwPkGEdS2cmdjSSkMxygqsxc3OY66nQQBwvZGTKUF3WpJtm0fwH3wTrs+bKXAYFuYIcHrFcEG5WyGtzRcFGC8l2oxblf7B4RS+VucUy5Et+6EgjwT+MTYZRZ5stOrrS/gC59gYVflFxnt6tYeyCw++O1VWkieiTqUmKwMNuyOyyKoIkTXAnqDqT3kgaEeh9YWKKn7SYlHM38Br7R1z5OqELrUEWTKSpZ8hlHuoQMMeHJh1M+VFEdV8l1BQS5sypmT1jspqQoyQZaCUsF5cqt8ByCSz8BHBgI+tNtZaqihqJctiZkmYE8iVILMfvj5PUlgxDEH05gwkJXYs4tJWQqjBHhjYCKEj2MjIyOOPpCQqz8RY/7Qn7X4ARmmpSAh3Uzu795+WmjQxbJVEtdMjILpFg5e2qSeYLj0i7U1Hbo7JSGKypPZgpJCAbrUdVJum5Yi9uQjLbI5q0I2zu1EyjRPnIAVuy0kHi6uer7vM+EdBxbGEVUiRUy9JiA44pULKSeoMc6qdmZqKKtIGZMtSHI+j3kq6jW8LtJjk1FMnsllJlqII1BSq4cG2rjzjnk2z+w9SGjhm08XF+rn/b4f4HQp+sQhMJ9Ht6rSagHqix9Dr6iClPtnTnUqT4pP3PBlNMxrT5I+BklZhoX6H8YnRPexDHkYAytsqX+8I/hV+ERVu3MgDcSqYeFso8yb+0T3L5KRwZH1Fi7i81SKucpaFJQVAuPqpDnxZ+kNGz9ckIUoqGUB3ezRz/ABjEFVU0k5UEnmQOAGY+Qu0RpoFhLKXLBtuiYkv1LHL5vAvyiix87ZcfaEMdx+ZULNymX8KODcH5mKdFhkyb3UluKjZI5uo2iylUumTnmZJk34JQIUB+9NIe3JPH7KUyfU1hOZRKBqTuy0ePC3K5gKDfLL5NVDG9mJWWJlZKkWlkTp3BTPLQf3Qf2iuR0iCZg1TOPaTt1/jnqy+QBuB0aJZVQiRaTvL4zlC/hLSe4OpuekVVZ5hfeWed1GDuUeES+hPL6srLErB5Cf2tRmP0ZKX9Fqt7RpNPaLCZaCAAyUJdTD7SXck8zBLAtmpk1YK0lEsak2J6AG/nDxTUqJYZCQkdB+Xgcy7GTx4PbyxUwjYtSiFT91P0R3j4n4ft8IcLJYAABIYAaNo0V6/FJclOaYrKOHEk9ALmAdRtvKHcSpZ/lHrr7QUlEjKWTM7oM41igp5JXxNkDmo6emphpxtMtNNRn4kyUy1PqciU6nxc/wAUckq8WMwidPYgOJUvgpXh9EFnJ1Zod1Y+Kilkkq3xmzBn3khjxsCWPmIpifrRPNirG0u13+yC+GVQlSp9QdJSCEt9JX9AfWOP1E0rWpai5USSfGHPGNqBPo6enk7oUFLmkG73sWN2IAbiG6wuVuArlyxMzIMssynIJcJPcIf4xE8nqm2HE1CG0v7M0dlTOJsPAa+/2R0XYWp35qHZUyUUhXWxYfwhR8oTMICexSlJBYX8dTr1MEKszBLRLk5jNWsZQm6nB3crcXv5xqcaw7fkxKTlm3HSFKmE5GZKlqQECzIRIDJB4ArbSEj5V6Sl17GX2tnWEgKUeaiO9pxhyw2qmyEJFaUGqEpSiEEslBb9pwKywFrBlMY4ztdjRqJ6lE2FhHmpPdR6tpxuhZrhumzwOlyyogJBJPABz6CCzQx11KullSkKlLllScxJQUFRU5Aci7DhGqL8GPIvImfMJn92v+RX4RkMfzuZ9Ieg/CPIpRAcdj8U7Cf2aiMkws/AL/BWnpDvPpUpAV2ZmGwBfuhVlFtFbpIIPIcYQdpcK7KYSAAg7ySOZOg5kHTo0O2zteZsvJM76d0v8QIsq41I93hcn/pHQ+GAsbx9UmSUICE009SpCwSS0sJy5t45kKQVLudW0PBDq9np9KubLWnMkhiUbwcFwW11HKH35ScNIoyoDuzEkkfvboJ8TlEc2rMXqJRRMExRCkgEL3gCAzXuHDGx4GGcFOKZow6meF0gWpMYlUXf03KnTAZ8soeylSj7lJB9i/jBEUNATaqPO4a3iUs/SIuDN8dXjfPQHTeNi+guTYNzgw+Gy3eZMmEcAD6AgAe8UU7SSpSiqRIZXwqmKKsvUJ0fzhfpso9fBJoYsLwSUlKZcxCTNyBSgdQCbPyiDEdjUqLylBP7qnPodfWAOz+OdnPmTpuZalpYkM5JIJJfwEGZ22aOCF+bD7zDtJcGKE8r9SB9Rs2mQkLmoUoPfs1sknhmdOZL6W9o0EyZUFMqWkJSO7LRZKealczzUYOUO1kmYCmYMr2ZV0keP4wSpTLl/swkA8UtfzGsc035DDIsd3HkqUOy8qUHW0xXF+6PAcfOCKSBYMB0tAyv2kkpVlzuRqwJ9xaKEza6WO6lSj5Afj7QOEK98+WNoWwgXiW0cqTuk5lfRTf1OghXm47UT3ybqf3beqz+IgbKrJconMgTl/W3B5jvH2g230DZGPM3+BYxCtmVUwqyk8AlIJyjl/WNJtF2IecwPCWCM6uTt3E9T6R7OxOqmhkgy0cBLTkT/N/WKHzVrkgnxCn9H94G1eSjzyqopL7yxIpVTXnTCES06HQEjuy5Y4/7veLVEVKSSCQ4I8jrAysnKUzklrB+A5AcB0EEZC8ksHmw9YMm1yTxtNOPjsjlFUpToOUgguwIto4LgwQnYguq7JBAK0BYATZwd4m5bMWuXawblEE1DxLgyxLnoUdHY+dvvhU+Q5IcDThtGUS0o4tfqTc+5hw2XQhM2bObNMp0pEq+hWFpUrqQB7npABA3k+UD5tYpJUpJIKi1jrfQxqzJuNIwYWk7Y21mJBcie6wuclC7u6hoVA8WsPQRyOfrD1SAIkzKud/apXIlHVS1kDOr6qQMpJ4luEI09NzGGEWuJHp5JxlzE1pCywWzBJBbmx0PQx0n/juRUyiibJZWUujdCFHiyVHswSW3lB9dNY5zRy1KJyEZr2LXYaX49ARESq1T2ABHJx/tDNNsWEox7Y/fo+V/9ir/APpk/wDVGQjfpSo/vJ3/AO1X4xkCsnyPvw/COmbXd2R9cfYYkwP/AJwf4Q/1mMjIs/aeeuw7tj/4dWf4cv8A81EcQxv9kPrj/SuPIyLYfYJP3C+qPRHkZACemMjIyOOCdD/y8z66fuioYyMiMuz0cH/zPBBGj/Yq84yMgIaXQPj2MjIA5Zxr9lJ8PuibZb9qPARkZFP8Tz/82S7T/tE+P3QPGkZGQ66IvsjXpF+Z+zT4iMjInPwacHktS9I0GsZGRE1Mf+I8YCz+6r633RkZG+Z5EBm2/wD/AA3CfP8A0Rziv76vExkZGSXZuj7SCj76fERNV/t5n+J98ZGRTH0TydEkZGRkVMx//9k="/>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3"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55158" y="3962398"/>
            <a:ext cx="1411069" cy="141106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4" name="Rectangle 9"/>
          <p:cNvSpPr>
            <a:spLocks noChangeArrowheads="1"/>
          </p:cNvSpPr>
          <p:nvPr/>
        </p:nvSpPr>
        <p:spPr bwMode="auto">
          <a:xfrm>
            <a:off x="1600200" y="5437522"/>
            <a:ext cx="1720983"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a:r>
              <a:rPr lang="en-US" dirty="0"/>
              <a:t>Zakiuddin Shehzan Mohammed</a:t>
            </a:r>
          </a:p>
        </p:txBody>
      </p:sp>
      <p:pic>
        <p:nvPicPr>
          <p:cNvPr id="4104" name="Picture 8"/>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438665" y="3958769"/>
            <a:ext cx="1370218" cy="141106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6" name="Rectangle 9"/>
          <p:cNvSpPr>
            <a:spLocks noChangeArrowheads="1"/>
          </p:cNvSpPr>
          <p:nvPr/>
        </p:nvSpPr>
        <p:spPr bwMode="auto">
          <a:xfrm>
            <a:off x="3556952" y="5437522"/>
            <a:ext cx="1133644"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dirty="0" smtClean="0"/>
              <a:t>Gundeep</a:t>
            </a:r>
            <a:endParaRPr lang="en-US" dirty="0"/>
          </a:p>
          <a:p>
            <a:pPr algn="ctr"/>
            <a:r>
              <a:rPr lang="en-US" dirty="0" smtClean="0"/>
              <a:t>Singh</a:t>
            </a:r>
            <a:endParaRPr lang="en-US" dirty="0"/>
          </a:p>
        </p:txBody>
      </p:sp>
      <p:sp>
        <p:nvSpPr>
          <p:cNvPr id="27" name="Rectangle 9"/>
          <p:cNvSpPr>
            <a:spLocks noChangeArrowheads="1"/>
          </p:cNvSpPr>
          <p:nvPr/>
        </p:nvSpPr>
        <p:spPr bwMode="auto">
          <a:xfrm>
            <a:off x="5029400" y="5437522"/>
            <a:ext cx="1460234"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a:r>
              <a:rPr lang="en-US" dirty="0" smtClean="0"/>
              <a:t>Seunghoon </a:t>
            </a:r>
            <a:r>
              <a:rPr lang="en-US" dirty="0"/>
              <a:t>Park</a:t>
            </a:r>
          </a:p>
        </p:txBody>
      </p:sp>
      <p:pic>
        <p:nvPicPr>
          <p:cNvPr id="4107"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29489" y="3962399"/>
            <a:ext cx="1060056" cy="141106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Rectangle 1"/>
          <p:cNvSpPr/>
          <p:nvPr/>
        </p:nvSpPr>
        <p:spPr>
          <a:xfrm>
            <a:off x="7043737" y="3946372"/>
            <a:ext cx="2085911" cy="2169825"/>
          </a:xfrm>
          <a:prstGeom prst="rect">
            <a:avLst/>
          </a:prstGeom>
        </p:spPr>
        <p:txBody>
          <a:bodyPr wrap="square">
            <a:spAutoFit/>
          </a:bodyPr>
          <a:lstStyle/>
          <a:p>
            <a:pPr eaLnBrk="1" hangingPunct="1">
              <a:spcBef>
                <a:spcPct val="30000"/>
              </a:spcBef>
              <a:defRPr/>
            </a:pPr>
            <a:r>
              <a:rPr lang="en-US" dirty="0"/>
              <a:t>Nop Jiarathanakul</a:t>
            </a:r>
          </a:p>
          <a:p>
            <a:pPr eaLnBrk="1" hangingPunct="1">
              <a:spcBef>
                <a:spcPct val="30000"/>
              </a:spcBef>
              <a:defRPr/>
            </a:pPr>
            <a:r>
              <a:rPr lang="en-US" dirty="0"/>
              <a:t>Uriah Baalke</a:t>
            </a:r>
          </a:p>
          <a:p>
            <a:pPr eaLnBrk="1" hangingPunct="1">
              <a:spcBef>
                <a:spcPct val="30000"/>
              </a:spcBef>
              <a:defRPr/>
            </a:pPr>
            <a:r>
              <a:rPr lang="en-US" dirty="0"/>
              <a:t>Collin Boots</a:t>
            </a:r>
          </a:p>
          <a:p>
            <a:pPr eaLnBrk="1" hangingPunct="1">
              <a:spcBef>
                <a:spcPct val="30000"/>
              </a:spcBef>
              <a:defRPr/>
            </a:pPr>
            <a:r>
              <a:rPr lang="en-US" dirty="0"/>
              <a:t>Yuqin Shao</a:t>
            </a:r>
          </a:p>
          <a:p>
            <a:pPr eaLnBrk="1" hangingPunct="1">
              <a:spcBef>
                <a:spcPct val="30000"/>
              </a:spcBef>
              <a:defRPr/>
            </a:pPr>
            <a:r>
              <a:rPr lang="en-US" dirty="0"/>
              <a:t>Sijie Tian</a:t>
            </a:r>
          </a:p>
          <a:p>
            <a:pPr eaLnBrk="1" hangingPunct="1">
              <a:spcBef>
                <a:spcPct val="30000"/>
              </a:spcBef>
              <a:defRPr/>
            </a:pPr>
            <a:r>
              <a:rPr lang="en-US" dirty="0"/>
              <a:t>Rohith Chandran</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eaLnBrk="1" hangingPunct="1"/>
            <a:r>
              <a:rPr lang="en-US" dirty="0" smtClean="0"/>
              <a:t>Prerequisites</a:t>
            </a:r>
          </a:p>
        </p:txBody>
      </p:sp>
      <p:sp>
        <p:nvSpPr>
          <p:cNvPr id="12291" name="Content Placeholder 2"/>
          <p:cNvSpPr>
            <a:spLocks noGrp="1"/>
          </p:cNvSpPr>
          <p:nvPr>
            <p:ph idx="1"/>
          </p:nvPr>
        </p:nvSpPr>
        <p:spPr>
          <a:xfrm>
            <a:off x="457200" y="1981200"/>
            <a:ext cx="8458200" cy="3886200"/>
          </a:xfrm>
        </p:spPr>
        <p:txBody>
          <a:bodyPr/>
          <a:lstStyle/>
          <a:p>
            <a:pPr eaLnBrk="1" hangingPunct="1"/>
            <a:r>
              <a:rPr lang="en-US" sz="2800" dirty="0" smtClean="0"/>
              <a:t>Willingness to work hard because it is worth it</a:t>
            </a:r>
            <a:endParaRPr lang="en-US" sz="2800" dirty="0"/>
          </a:p>
          <a:p>
            <a:pPr eaLnBrk="1" hangingPunct="1"/>
            <a:endParaRPr lang="en-US" dirty="0" smtClean="0"/>
          </a:p>
        </p:txBody>
      </p:sp>
      <p:pic>
        <p:nvPicPr>
          <p:cNvPr id="2" name="Picture 1"/>
          <p:cNvPicPr>
            <a:picLocks noChangeAspect="1"/>
          </p:cNvPicPr>
          <p:nvPr/>
        </p:nvPicPr>
        <p:blipFill>
          <a:blip r:embed="rId3"/>
          <a:stretch>
            <a:fillRect/>
          </a:stretch>
        </p:blipFill>
        <p:spPr>
          <a:xfrm>
            <a:off x="652462" y="3267075"/>
            <a:ext cx="7839075" cy="2143125"/>
          </a:xfrm>
          <a:prstGeom prst="rect">
            <a:avLst/>
          </a:prstGeom>
        </p:spPr>
      </p:pic>
    </p:spTree>
    <p:extLst>
      <p:ext uri="{BB962C8B-B14F-4D97-AF65-F5344CB8AC3E}">
        <p14:creationId xmlns:p14="http://schemas.microsoft.com/office/powerpoint/2010/main" val="32577459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eaLnBrk="1" hangingPunct="1"/>
            <a:r>
              <a:rPr lang="en-US" dirty="0" smtClean="0"/>
              <a:t>Prerequisites</a:t>
            </a:r>
          </a:p>
        </p:txBody>
      </p:sp>
      <p:sp>
        <p:nvSpPr>
          <p:cNvPr id="12291" name="Content Placeholder 2"/>
          <p:cNvSpPr>
            <a:spLocks noGrp="1"/>
          </p:cNvSpPr>
          <p:nvPr>
            <p:ph idx="1"/>
          </p:nvPr>
        </p:nvSpPr>
        <p:spPr>
          <a:xfrm>
            <a:off x="457200" y="1981200"/>
            <a:ext cx="8458200" cy="3886200"/>
          </a:xfrm>
        </p:spPr>
        <p:txBody>
          <a:bodyPr/>
          <a:lstStyle/>
          <a:p>
            <a:pPr eaLnBrk="1" hangingPunct="1"/>
            <a:r>
              <a:rPr lang="en-US" dirty="0" smtClean="0"/>
              <a:t>The material is not that hard</a:t>
            </a:r>
            <a:endParaRPr lang="en-US" dirty="0"/>
          </a:p>
          <a:p>
            <a:pPr eaLnBrk="1" hangingPunct="1"/>
            <a:endParaRPr lang="en-US" dirty="0" smtClean="0"/>
          </a:p>
        </p:txBody>
      </p:sp>
      <p:pic>
        <p:nvPicPr>
          <p:cNvPr id="3" name="Picture 2"/>
          <p:cNvPicPr>
            <a:picLocks noChangeAspect="1"/>
          </p:cNvPicPr>
          <p:nvPr/>
        </p:nvPicPr>
        <p:blipFill>
          <a:blip r:embed="rId3"/>
          <a:stretch>
            <a:fillRect/>
          </a:stretch>
        </p:blipFill>
        <p:spPr>
          <a:xfrm>
            <a:off x="80962" y="3200400"/>
            <a:ext cx="8982075" cy="2181225"/>
          </a:xfrm>
          <a:prstGeom prst="rect">
            <a:avLst/>
          </a:prstGeom>
        </p:spPr>
      </p:pic>
    </p:spTree>
    <p:extLst>
      <p:ext uri="{BB962C8B-B14F-4D97-AF65-F5344CB8AC3E}">
        <p14:creationId xmlns:p14="http://schemas.microsoft.com/office/powerpoint/2010/main" val="11132558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Prerequisites</a:t>
            </a:r>
          </a:p>
        </p:txBody>
      </p:sp>
      <p:sp>
        <p:nvSpPr>
          <p:cNvPr id="3" name="Content Placeholder 2"/>
          <p:cNvSpPr>
            <a:spLocks noGrp="1"/>
          </p:cNvSpPr>
          <p:nvPr>
            <p:ph idx="1"/>
          </p:nvPr>
        </p:nvSpPr>
        <p:spPr>
          <a:xfrm>
            <a:off x="457200" y="1981200"/>
            <a:ext cx="8534400" cy="3886200"/>
          </a:xfrm>
        </p:spPr>
        <p:txBody>
          <a:bodyPr/>
          <a:lstStyle/>
          <a:p>
            <a:r>
              <a:rPr lang="en-US" kern="1200" dirty="0">
                <a:latin typeface="Arial" charset="0"/>
              </a:rPr>
              <a:t>Correlation between difficultly and quality</a:t>
            </a:r>
            <a:endParaRPr lang="en-US" dirty="0"/>
          </a:p>
        </p:txBody>
      </p:sp>
      <p:pic>
        <p:nvPicPr>
          <p:cNvPr id="4" name="Picture 3"/>
          <p:cNvPicPr>
            <a:picLocks noChangeAspect="1"/>
          </p:cNvPicPr>
          <p:nvPr/>
        </p:nvPicPr>
        <p:blipFill>
          <a:blip r:embed="rId3"/>
          <a:stretch>
            <a:fillRect/>
          </a:stretch>
        </p:blipFill>
        <p:spPr>
          <a:xfrm>
            <a:off x="2990850" y="3543300"/>
            <a:ext cx="3162300" cy="1409700"/>
          </a:xfrm>
          <a:prstGeom prst="rect">
            <a:avLst/>
          </a:prstGeom>
        </p:spPr>
      </p:pic>
    </p:spTree>
    <p:extLst>
      <p:ext uri="{BB962C8B-B14F-4D97-AF65-F5344CB8AC3E}">
        <p14:creationId xmlns:p14="http://schemas.microsoft.com/office/powerpoint/2010/main" val="3253274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eaLnBrk="1" hangingPunct="1"/>
            <a:r>
              <a:rPr lang="en-US" dirty="0" smtClean="0"/>
              <a:t>Actual Prerequisites</a:t>
            </a:r>
          </a:p>
        </p:txBody>
      </p:sp>
      <p:sp>
        <p:nvSpPr>
          <p:cNvPr id="12291" name="Content Placeholder 2"/>
          <p:cNvSpPr>
            <a:spLocks noGrp="1"/>
          </p:cNvSpPr>
          <p:nvPr>
            <p:ph idx="1"/>
          </p:nvPr>
        </p:nvSpPr>
        <p:spPr/>
        <p:txBody>
          <a:bodyPr/>
          <a:lstStyle/>
          <a:p>
            <a:pPr eaLnBrk="1" hangingPunct="1"/>
            <a:r>
              <a:rPr lang="en-US" b="1" dirty="0"/>
              <a:t>Passion for computer </a:t>
            </a:r>
            <a:r>
              <a:rPr lang="en-US" b="1" dirty="0" smtClean="0"/>
              <a:t>graphics</a:t>
            </a:r>
          </a:p>
          <a:p>
            <a:pPr eaLnBrk="1" hangingPunct="1"/>
            <a:r>
              <a:rPr lang="en-US" dirty="0" smtClean="0">
                <a:solidFill>
                  <a:schemeClr val="bg1">
                    <a:lumMod val="85000"/>
                  </a:schemeClr>
                </a:solidFill>
              </a:rPr>
              <a:t>CIS 460/560. </a:t>
            </a:r>
            <a:r>
              <a:rPr lang="en-US" dirty="0">
                <a:solidFill>
                  <a:schemeClr val="bg1">
                    <a:lumMod val="85000"/>
                  </a:schemeClr>
                </a:solidFill>
              </a:rPr>
              <a:t>Preferably received an </a:t>
            </a:r>
            <a:r>
              <a:rPr lang="en-US" dirty="0" smtClean="0">
                <a:solidFill>
                  <a:schemeClr val="bg1">
                    <a:lumMod val="85000"/>
                  </a:schemeClr>
                </a:solidFill>
              </a:rPr>
              <a:t>A</a:t>
            </a:r>
          </a:p>
          <a:p>
            <a:pPr eaLnBrk="1" hangingPunct="1"/>
            <a:r>
              <a:rPr lang="en-US" dirty="0" smtClean="0">
                <a:solidFill>
                  <a:schemeClr val="bg1">
                    <a:lumMod val="85000"/>
                  </a:schemeClr>
                </a:solidFill>
              </a:rPr>
              <a:t>Strong C or C++</a:t>
            </a:r>
          </a:p>
          <a:p>
            <a:pPr eaLnBrk="1" hangingPunct="1"/>
            <a:r>
              <a:rPr lang="en-US" dirty="0" smtClean="0">
                <a:solidFill>
                  <a:schemeClr val="bg1">
                    <a:lumMod val="85000"/>
                  </a:schemeClr>
                </a:solidFill>
              </a:rPr>
              <a:t>Also useful: CIS </a:t>
            </a:r>
            <a:r>
              <a:rPr lang="en-US" dirty="0">
                <a:solidFill>
                  <a:schemeClr val="bg1">
                    <a:lumMod val="85000"/>
                  </a:schemeClr>
                </a:solidFill>
              </a:rPr>
              <a:t>371 or CIS </a:t>
            </a:r>
            <a:r>
              <a:rPr lang="en-US" dirty="0" smtClean="0">
                <a:solidFill>
                  <a:schemeClr val="bg1">
                    <a:lumMod val="85000"/>
                  </a:schemeClr>
                </a:solidFill>
              </a:rPr>
              <a:t>501</a:t>
            </a:r>
          </a:p>
          <a:p>
            <a:pPr marL="0" indent="0" eaLnBrk="1" hangingPunct="1">
              <a:buNone/>
            </a:pPr>
            <a:endParaRPr lang="en-US" dirty="0"/>
          </a:p>
          <a:p>
            <a:pPr eaLnBrk="1" hangingPunct="1"/>
            <a:r>
              <a:rPr lang="en-US" dirty="0" smtClean="0"/>
              <a:t>I don’t check </a:t>
            </a:r>
            <a:r>
              <a:rPr lang="en-US" dirty="0" err="1" smtClean="0"/>
              <a:t>prereqs</a:t>
            </a:r>
            <a:endParaRPr lang="en-US" dirty="0"/>
          </a:p>
          <a:p>
            <a:pPr eaLnBrk="1" hangingPunct="1"/>
            <a:endParaRPr lang="en-US" dirty="0"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FAQ</a:t>
            </a:r>
            <a:endParaRPr lang="en-US" dirty="0"/>
          </a:p>
        </p:txBody>
      </p:sp>
      <p:sp>
        <p:nvSpPr>
          <p:cNvPr id="3" name="Content Placeholder 2"/>
          <p:cNvSpPr>
            <a:spLocks noGrp="1"/>
          </p:cNvSpPr>
          <p:nvPr>
            <p:ph idx="1"/>
          </p:nvPr>
        </p:nvSpPr>
        <p:spPr>
          <a:xfrm>
            <a:off x="457200" y="1981200"/>
            <a:ext cx="7924800" cy="3886200"/>
          </a:xfrm>
        </p:spPr>
        <p:txBody>
          <a:bodyPr/>
          <a:lstStyle/>
          <a:p>
            <a:r>
              <a:rPr lang="en-US" sz="2800" dirty="0" smtClean="0"/>
              <a:t>If I am on the waitlist, will I be able to register?</a:t>
            </a:r>
          </a:p>
          <a:p>
            <a:pPr lvl="1"/>
            <a:r>
              <a:rPr lang="en-US" sz="2400" dirty="0" smtClean="0"/>
              <a:t>Yes</a:t>
            </a:r>
          </a:p>
          <a:p>
            <a:r>
              <a:rPr lang="en-US" sz="2800" dirty="0" smtClean="0"/>
              <a:t>What if I don’t have a graphics background?</a:t>
            </a:r>
          </a:p>
          <a:p>
            <a:pPr lvl="1"/>
            <a:r>
              <a:rPr lang="en-US" sz="2400" dirty="0" smtClean="0"/>
              <a:t>Substitute Projects 4 and 5 with GPU Computing projects we approve.  Contact me</a:t>
            </a:r>
            <a:endParaRPr lang="en-US" sz="2400" dirty="0"/>
          </a:p>
        </p:txBody>
      </p:sp>
    </p:spTree>
    <p:extLst>
      <p:ext uri="{BB962C8B-B14F-4D97-AF65-F5344CB8AC3E}">
        <p14:creationId xmlns:p14="http://schemas.microsoft.com/office/powerpoint/2010/main" val="211001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eaLnBrk="1" hangingPunct="1"/>
            <a:r>
              <a:rPr lang="en-US" smtClean="0"/>
              <a:t>Course Website</a:t>
            </a:r>
          </a:p>
        </p:txBody>
      </p:sp>
      <p:sp>
        <p:nvSpPr>
          <p:cNvPr id="9219" name="Content Placeholder 2"/>
          <p:cNvSpPr>
            <a:spLocks noGrp="1"/>
          </p:cNvSpPr>
          <p:nvPr>
            <p:ph idx="1"/>
          </p:nvPr>
        </p:nvSpPr>
        <p:spPr/>
        <p:txBody>
          <a:bodyPr/>
          <a:lstStyle/>
          <a:p>
            <a:pPr eaLnBrk="1" hangingPunct="1">
              <a:defRPr/>
            </a:pPr>
            <a:r>
              <a:rPr lang="en-US" sz="2800" dirty="0" smtClean="0">
                <a:hlinkClick r:id="rId2"/>
              </a:rPr>
              <a:t>http://www.seas.upenn.edu/~cis565/</a:t>
            </a:r>
            <a:endParaRPr lang="en-US" sz="2800" dirty="0" smtClean="0"/>
          </a:p>
          <a:p>
            <a:pPr marL="0" indent="0" eaLnBrk="1" hangingPunct="1">
              <a:buFont typeface="Wingdings" pitchFamily="2" charset="2"/>
              <a:buNone/>
              <a:defRPr/>
            </a:pPr>
            <a:endParaRPr lang="en-US" sz="2800" dirty="0" smtClean="0"/>
          </a:p>
          <a:p>
            <a:pPr eaLnBrk="1" hangingPunct="1">
              <a:defRPr/>
            </a:pPr>
            <a:r>
              <a:rPr lang="en-US" sz="2800" dirty="0" smtClean="0"/>
              <a:t>Schedule, reading, </a:t>
            </a:r>
            <a:r>
              <a:rPr lang="en-US" sz="2800" dirty="0"/>
              <a:t>projects, slides</a:t>
            </a:r>
            <a:r>
              <a:rPr lang="en-US" sz="2800" dirty="0" smtClean="0"/>
              <a:t>, etc.</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dirty="0" smtClean="0"/>
              <a:t>Google Group</a:t>
            </a:r>
          </a:p>
        </p:txBody>
      </p:sp>
      <p:sp>
        <p:nvSpPr>
          <p:cNvPr id="3" name="Content Placeholder 2"/>
          <p:cNvSpPr>
            <a:spLocks noGrp="1"/>
          </p:cNvSpPr>
          <p:nvPr>
            <p:ph idx="1"/>
          </p:nvPr>
        </p:nvSpPr>
        <p:spPr>
          <a:xfrm>
            <a:off x="457200" y="1981200"/>
            <a:ext cx="8534400" cy="3886200"/>
          </a:xfrm>
        </p:spPr>
        <p:txBody>
          <a:bodyPr/>
          <a:lstStyle/>
          <a:p>
            <a:pPr eaLnBrk="1" hangingPunct="1">
              <a:defRPr/>
            </a:pPr>
            <a:r>
              <a:rPr lang="en-US" sz="2400" dirty="0" smtClean="0"/>
              <a:t>Join it ASAP!</a:t>
            </a:r>
          </a:p>
          <a:p>
            <a:pPr lvl="1" eaLnBrk="1" hangingPunct="1">
              <a:defRPr/>
            </a:pPr>
            <a:r>
              <a:rPr lang="en-US" sz="2000" dirty="0" smtClean="0">
                <a:hlinkClick r:id="rId3"/>
              </a:rPr>
              <a:t>https</a:t>
            </a:r>
            <a:r>
              <a:rPr lang="en-US" sz="2000" dirty="0">
                <a:hlinkClick r:id="rId3"/>
              </a:rPr>
              <a:t>://groups.google.com/forum/#!</a:t>
            </a:r>
            <a:r>
              <a:rPr lang="en-US" sz="2000" dirty="0" smtClean="0">
                <a:hlinkClick r:id="rId3"/>
              </a:rPr>
              <a:t>forum/cis-565-fall-2016</a:t>
            </a:r>
            <a:r>
              <a:rPr lang="en-US" sz="2000" dirty="0" smtClean="0"/>
              <a:t> </a:t>
            </a:r>
          </a:p>
          <a:p>
            <a:pPr eaLnBrk="1" hangingPunct="1">
              <a:defRPr/>
            </a:pPr>
            <a:r>
              <a:rPr lang="en-US" sz="2400" dirty="0" smtClean="0"/>
              <a:t>Send </a:t>
            </a:r>
            <a:r>
              <a:rPr lang="en-US" sz="2400" dirty="0"/>
              <a:t>email to </a:t>
            </a:r>
            <a:r>
              <a:rPr lang="en-US" sz="2400" dirty="0" smtClean="0">
                <a:hlinkClick r:id="rId4"/>
              </a:rPr>
              <a:t>cis-565-fall-2016@googlegroups.com</a:t>
            </a:r>
            <a:endParaRPr lang="en-US" sz="2400" dirty="0"/>
          </a:p>
          <a:p>
            <a:pPr marL="0" indent="0" eaLnBrk="1" hangingPunct="1">
              <a:buNone/>
              <a:defRPr/>
            </a:pPr>
            <a:endParaRPr lang="en-US" dirty="0" smtClean="0"/>
          </a:p>
          <a:p>
            <a:pPr eaLnBrk="1" hangingPunct="1">
              <a:defRPr/>
            </a:pPr>
            <a:r>
              <a:rPr lang="en-US" sz="2400" dirty="0" smtClean="0"/>
              <a:t>Be active; let’s build a course community</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81200"/>
            <a:ext cx="7086600" cy="3886200"/>
          </a:xfrm>
        </p:spPr>
        <p:txBody>
          <a:bodyPr/>
          <a:lstStyle/>
          <a:p>
            <a:pPr eaLnBrk="1" hangingPunct="1">
              <a:defRPr/>
            </a:pPr>
            <a:r>
              <a:rPr lang="en-US" dirty="0" smtClean="0"/>
              <a:t>Used for projects</a:t>
            </a:r>
          </a:p>
          <a:p>
            <a:pPr eaLnBrk="1" hangingPunct="1">
              <a:defRPr/>
            </a:pPr>
            <a:r>
              <a:rPr lang="en-US" dirty="0" smtClean="0"/>
              <a:t>Create an account:</a:t>
            </a:r>
          </a:p>
          <a:p>
            <a:pPr lvl="1" eaLnBrk="1" hangingPunct="1">
              <a:defRPr/>
            </a:pPr>
            <a:r>
              <a:rPr lang="en-US" dirty="0">
                <a:hlinkClick r:id="rId3"/>
              </a:rPr>
              <a:t>https://</a:t>
            </a:r>
            <a:r>
              <a:rPr lang="en-US" dirty="0" smtClean="0">
                <a:hlinkClick r:id="rId3"/>
              </a:rPr>
              <a:t>github.com/join</a:t>
            </a:r>
            <a:endParaRPr lang="en-US" dirty="0" smtClean="0"/>
          </a:p>
          <a:p>
            <a:pPr eaLnBrk="1" hangingPunct="1">
              <a:defRPr/>
            </a:pPr>
            <a:r>
              <a:rPr lang="en-US" dirty="0" smtClean="0"/>
              <a:t>Our GitHub organization:</a:t>
            </a:r>
          </a:p>
          <a:p>
            <a:pPr lvl="1" eaLnBrk="1" hangingPunct="1">
              <a:defRPr/>
            </a:pPr>
            <a:r>
              <a:rPr lang="en-US" dirty="0">
                <a:ea typeface="+mn-ea"/>
                <a:cs typeface="+mn-cs"/>
                <a:hlinkClick r:id="rId4"/>
              </a:rPr>
              <a:t>https://</a:t>
            </a:r>
            <a:r>
              <a:rPr lang="en-US" dirty="0" smtClean="0">
                <a:ea typeface="+mn-ea"/>
                <a:cs typeface="+mn-cs"/>
                <a:hlinkClick r:id="rId4"/>
              </a:rPr>
              <a:t>github.com/CIS565-Fall-2016</a:t>
            </a:r>
            <a:endParaRPr lang="en-US" dirty="0" smtClean="0">
              <a:ea typeface="+mn-ea"/>
              <a:cs typeface="+mn-cs"/>
            </a:endParaRPr>
          </a:p>
          <a:p>
            <a:pPr marL="457200" lvl="1" indent="0" eaLnBrk="1" hangingPunct="1">
              <a:buNone/>
              <a:defRPr/>
            </a:pPr>
            <a:endParaRPr lang="en-US" dirty="0" smtClean="0">
              <a:ea typeface="+mn-ea"/>
              <a:cs typeface="+mn-cs"/>
            </a:endParaRPr>
          </a:p>
          <a:p>
            <a:pPr eaLnBrk="1" hangingPunct="1">
              <a:defRPr/>
            </a:pPr>
            <a:r>
              <a:rPr lang="en-US" dirty="0" smtClean="0"/>
              <a:t>Who is new to source control?</a:t>
            </a:r>
          </a:p>
          <a:p>
            <a:pPr lvl="1" eaLnBrk="1" hangingPunct="1">
              <a:defRPr/>
            </a:pPr>
            <a:endParaRPr lang="en-US" dirty="0" smtClean="0">
              <a:ea typeface="+mn-ea"/>
              <a:cs typeface="+mn-cs"/>
            </a:endParaRPr>
          </a:p>
        </p:txBody>
      </p:sp>
      <p:pic>
        <p:nvPicPr>
          <p:cNvPr id="4098" name="Picture 2" descr="http://www.inqbation.com/wp-content/uploads/2014/02/github-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151" y="685800"/>
            <a:ext cx="2498034" cy="990600"/>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5" descr="nvidia geforce gtx 580 vs amd radeon hd 6870 GeForce GTX 580 VS AMD Radeon HD 6870: Review and Comparison    Conclu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128" y="2133600"/>
            <a:ext cx="3456871" cy="2001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099" name="Rectangle 2"/>
          <p:cNvSpPr>
            <a:spLocks noGrp="1" noChangeArrowheads="1"/>
          </p:cNvSpPr>
          <p:nvPr>
            <p:ph type="title"/>
          </p:nvPr>
        </p:nvSpPr>
        <p:spPr/>
        <p:txBody>
          <a:bodyPr/>
          <a:lstStyle/>
          <a:p>
            <a:pPr eaLnBrk="1" hangingPunct="1"/>
            <a:r>
              <a:rPr lang="en-US" dirty="0" smtClean="0"/>
              <a:t>Lectures</a:t>
            </a:r>
          </a:p>
        </p:txBody>
      </p:sp>
      <p:sp>
        <p:nvSpPr>
          <p:cNvPr id="4100" name="Content Placeholder 1"/>
          <p:cNvSpPr>
            <a:spLocks noGrp="1"/>
          </p:cNvSpPr>
          <p:nvPr>
            <p:ph idx="1"/>
          </p:nvPr>
        </p:nvSpPr>
        <p:spPr>
          <a:xfrm>
            <a:off x="457199" y="1981200"/>
            <a:ext cx="8686799" cy="3886200"/>
          </a:xfrm>
        </p:spPr>
        <p:txBody>
          <a:bodyPr/>
          <a:lstStyle/>
          <a:p>
            <a:pPr eaLnBrk="1" hangingPunct="1"/>
            <a:r>
              <a:rPr lang="en-US" dirty="0" smtClean="0"/>
              <a:t>Monday</a:t>
            </a:r>
          </a:p>
          <a:p>
            <a:pPr eaLnBrk="1" hangingPunct="1"/>
            <a:r>
              <a:rPr lang="en-US" dirty="0" smtClean="0"/>
              <a:t>6-9pm</a:t>
            </a:r>
          </a:p>
          <a:p>
            <a:pPr eaLnBrk="1" hangingPunct="1"/>
            <a:r>
              <a:rPr lang="en-US" dirty="0" smtClean="0"/>
              <a:t>Moore 212</a:t>
            </a:r>
          </a:p>
          <a:p>
            <a:pPr marL="0" indent="0" eaLnBrk="1" hangingPunct="1">
              <a:buNone/>
            </a:pPr>
            <a:endParaRPr lang="en-US" dirty="0" smtClean="0"/>
          </a:p>
          <a:p>
            <a:pPr eaLnBrk="1" hangingPunct="1"/>
            <a:r>
              <a:rPr lang="en-US" dirty="0" smtClean="0">
                <a:hlinkClick r:id="rId4"/>
              </a:rPr>
              <a:t>Fall</a:t>
            </a:r>
            <a:r>
              <a:rPr lang="en-US" dirty="0" smtClean="0"/>
              <a:t> and </a:t>
            </a:r>
            <a:r>
              <a:rPr lang="en-US" dirty="0" smtClean="0">
                <a:hlinkClick r:id="rId5"/>
              </a:rPr>
              <a:t>Spring</a:t>
            </a:r>
            <a:r>
              <a:rPr lang="en-US" dirty="0" smtClean="0"/>
              <a:t> 2012 lectures were recorded</a:t>
            </a:r>
          </a:p>
          <a:p>
            <a:pPr eaLnBrk="1" hangingPunct="1"/>
            <a:r>
              <a:rPr lang="en-US" dirty="0" smtClean="0"/>
              <a:t>Attendance is required for guest lectures</a:t>
            </a:r>
          </a:p>
        </p:txBody>
      </p:sp>
      <p:sp>
        <p:nvSpPr>
          <p:cNvPr id="4101" name="Text Box 6"/>
          <p:cNvSpPr txBox="1">
            <a:spLocks noChangeArrowheads="1"/>
          </p:cNvSpPr>
          <p:nvPr/>
        </p:nvSpPr>
        <p:spPr bwMode="auto">
          <a:xfrm>
            <a:off x="0" y="6611779"/>
            <a:ext cx="9144000"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r>
              <a:rPr lang="en-US" sz="1000" dirty="0"/>
              <a:t>Image from </a:t>
            </a:r>
            <a:r>
              <a:rPr lang="en-US" sz="1000" dirty="0">
                <a:hlinkClick r:id="rId6"/>
              </a:rPr>
              <a:t>http://pinoytutorial.com/techtorial/geforce-gtx-580-vs-amd-radeon-hd-6870-review-and-comparison-conclusion/</a:t>
            </a:r>
            <a:endParaRPr lang="en-US" sz="10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81200"/>
            <a:ext cx="8686800" cy="3886200"/>
          </a:xfrm>
        </p:spPr>
        <p:txBody>
          <a:bodyPr/>
          <a:lstStyle/>
          <a:p>
            <a:r>
              <a:rPr lang="en-US" sz="2800" dirty="0" smtClean="0"/>
              <a:t>Join our group for networking and job openings</a:t>
            </a:r>
          </a:p>
          <a:p>
            <a:pPr lvl="1"/>
            <a:r>
              <a:rPr lang="en-US" dirty="0">
                <a:hlinkClick r:id="rId3"/>
              </a:rPr>
              <a:t>http://</a:t>
            </a:r>
            <a:r>
              <a:rPr lang="en-US" dirty="0" smtClean="0">
                <a:hlinkClick r:id="rId3"/>
              </a:rPr>
              <a:t>www.linkedin.com/groups/GPU-Programming-Architecture-6540935</a:t>
            </a:r>
            <a:endParaRPr lang="en-US" dirty="0" smtClean="0"/>
          </a:p>
        </p:txBody>
      </p:sp>
      <p:pic>
        <p:nvPicPr>
          <p:cNvPr id="3074" name="Picture 2" descr="http://socialmediamarketingkelowna.com/wp-content/uploads/2012/02/LinkedinLogoTransparen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0738" y="762000"/>
            <a:ext cx="3163062" cy="893520"/>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ectangle 3"/>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1155CC"/>
                </a:solidFill>
                <a:effectLst/>
                <a:latin typeface="Arial" panose="020B0604020202020204" pitchFamily="34" charset="0"/>
                <a:cs typeface="Arial" panose="020B0604020202020204" pitchFamily="34" charset="0"/>
                <a:hlinkClick r:id="rId5"/>
              </a:rPr>
              <a:t>https://www.</a:t>
            </a:r>
            <a:r>
              <a:rPr kumimoji="0" lang="en-US" altLang="en-US" sz="900" b="0" i="0" u="none" strike="noStrike" cap="none" normalizeH="0" baseline="0" smtClean="0">
                <a:ln>
                  <a:noFill/>
                </a:ln>
                <a:solidFill>
                  <a:srgbClr val="222222"/>
                </a:solidFill>
                <a:effectLst/>
                <a:latin typeface="Arial" panose="020B0604020202020204" pitchFamily="34" charset="0"/>
                <a:cs typeface="Arial" panose="020B0604020202020204" pitchFamily="34" charset="0"/>
                <a:hlinkClick r:id="rId5"/>
              </a:rPr>
              <a:t>linkedin</a:t>
            </a:r>
            <a:r>
              <a:rPr kumimoji="0" lang="en-US" altLang="en-US" sz="900" b="0" i="0" u="none" strike="noStrike" cap="none" normalizeH="0" baseline="0" smtClean="0">
                <a:ln>
                  <a:noFill/>
                </a:ln>
                <a:solidFill>
                  <a:srgbClr val="1155CC"/>
                </a:solidFill>
                <a:effectLst/>
                <a:latin typeface="Arial" panose="020B0604020202020204" pitchFamily="34" charset="0"/>
                <a:cs typeface="Arial" panose="020B0604020202020204" pitchFamily="34" charset="0"/>
                <a:hlinkClick r:id="rId5"/>
              </a:rPr>
              <a:t>.com/</a:t>
            </a:r>
            <a:r>
              <a:rPr kumimoji="0" lang="en-US" altLang="en-US" sz="900" b="0" i="0" u="none" strike="noStrike" cap="none" normalizeH="0" baseline="0" smtClean="0">
                <a:ln>
                  <a:noFill/>
                </a:ln>
                <a:solidFill>
                  <a:srgbClr val="222222"/>
                </a:solidFill>
                <a:effectLst/>
                <a:latin typeface="Arial" panose="020B0604020202020204" pitchFamily="34" charset="0"/>
                <a:cs typeface="Arial" panose="020B0604020202020204" pitchFamily="34" charset="0"/>
                <a:hlinkClick r:id="rId5"/>
              </a:rPr>
              <a:t>groups</a:t>
            </a:r>
            <a:r>
              <a:rPr kumimoji="0" lang="en-US" altLang="en-US" sz="900" b="0" i="0" u="none" strike="noStrike" cap="none" normalizeH="0" baseline="0" smtClean="0">
                <a:ln>
                  <a:noFill/>
                </a:ln>
                <a:solidFill>
                  <a:srgbClr val="1155CC"/>
                </a:solidFill>
                <a:effectLst/>
                <a:latin typeface="Arial" panose="020B0604020202020204" pitchFamily="34" charset="0"/>
                <a:cs typeface="Arial" panose="020B0604020202020204" pitchFamily="34" charset="0"/>
                <a:hlinkClick r:id="rId5"/>
              </a:rPr>
              <a:t>/GPU-Programming-Architecture-6540935</a:t>
            </a:r>
            <a:r>
              <a:rPr kumimoji="0" lang="en-US" altLang="en-US" sz="4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943113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eaLnBrk="1" hangingPunct="1"/>
            <a:r>
              <a:rPr lang="en-US" dirty="0" smtClean="0"/>
              <a:t>Completely Optional Books</a:t>
            </a:r>
          </a:p>
        </p:txBody>
      </p:sp>
      <p:sp>
        <p:nvSpPr>
          <p:cNvPr id="13317" name="Rectangle 5"/>
          <p:cNvSpPr>
            <a:spLocks noChangeArrowheads="1"/>
          </p:cNvSpPr>
          <p:nvPr/>
        </p:nvSpPr>
        <p:spPr bwMode="auto">
          <a:xfrm>
            <a:off x="1680347" y="2144274"/>
            <a:ext cx="6781800" cy="15696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b="1" dirty="0"/>
              <a:t>Programming Massively Parallel Processors</a:t>
            </a:r>
          </a:p>
          <a:p>
            <a:endParaRPr lang="de-DE" dirty="0"/>
          </a:p>
          <a:p>
            <a:r>
              <a:rPr lang="de-DE" sz="1400" dirty="0" smtClean="0"/>
              <a:t>2012, </a:t>
            </a:r>
            <a:r>
              <a:rPr lang="de-DE" sz="1400" dirty="0"/>
              <a:t>David Kirk and Wen-mei Hwu</a:t>
            </a:r>
          </a:p>
          <a:p>
            <a:endParaRPr lang="de-DE" sz="1400" dirty="0"/>
          </a:p>
          <a:p>
            <a:r>
              <a:rPr lang="de-DE" sz="1400" dirty="0"/>
              <a:t>Old draft:  </a:t>
            </a:r>
            <a:r>
              <a:rPr lang="en-US" sz="1400" dirty="0">
                <a:hlinkClick r:id="rId3"/>
              </a:rPr>
              <a:t>http://courses.engr.illinois.edu/ece498/al/Syllabus.html</a:t>
            </a:r>
            <a:endParaRPr lang="en-US" sz="1400" dirty="0"/>
          </a:p>
          <a:p>
            <a:endParaRPr lang="en-US" dirty="0"/>
          </a:p>
        </p:txBody>
      </p:sp>
      <p:grpSp>
        <p:nvGrpSpPr>
          <p:cNvPr id="2" name="Group 1"/>
          <p:cNvGrpSpPr/>
          <p:nvPr/>
        </p:nvGrpSpPr>
        <p:grpSpPr>
          <a:xfrm>
            <a:off x="769621" y="3750220"/>
            <a:ext cx="7634514" cy="1287219"/>
            <a:chOff x="3033486" y="3750162"/>
            <a:chExt cx="7634514" cy="1287219"/>
          </a:xfrm>
        </p:grpSpPr>
        <p:sp>
          <p:nvSpPr>
            <p:cNvPr id="8" name="Rectangle 6"/>
            <p:cNvSpPr>
              <a:spLocks noChangeArrowheads="1"/>
            </p:cNvSpPr>
            <p:nvPr/>
          </p:nvSpPr>
          <p:spPr bwMode="auto">
            <a:xfrm>
              <a:off x="3886200" y="3801852"/>
              <a:ext cx="6781800" cy="8617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b="1" dirty="0" smtClean="0"/>
                <a:t>Real-Time Rendering</a:t>
              </a:r>
              <a:endParaRPr lang="en-US" b="1" dirty="0"/>
            </a:p>
            <a:p>
              <a:endParaRPr lang="de-DE" dirty="0"/>
            </a:p>
            <a:p>
              <a:r>
                <a:rPr lang="en-US" sz="1400" dirty="0" smtClean="0"/>
                <a:t>2008, </a:t>
              </a:r>
              <a:r>
                <a:rPr lang="en-US" sz="1400" dirty="0"/>
                <a:t>Tomas </a:t>
              </a:r>
              <a:r>
                <a:rPr lang="en-US" sz="1400" dirty="0" err="1"/>
                <a:t>Akenine-Möller</a:t>
              </a:r>
              <a:r>
                <a:rPr lang="en-US" sz="1400" dirty="0"/>
                <a:t>, Eric Haines, and </a:t>
              </a:r>
              <a:r>
                <a:rPr lang="en-US" sz="1400" dirty="0" err="1"/>
                <a:t>Naty</a:t>
              </a:r>
              <a:r>
                <a:rPr lang="en-US" sz="1400" dirty="0"/>
                <a:t> Hoffman</a:t>
              </a:r>
            </a:p>
          </p:txBody>
        </p:sp>
        <p:pic>
          <p:nvPicPr>
            <p:cNvPr id="6146" name="Picture 2" descr="3rd ed. cover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3486" y="3750162"/>
              <a:ext cx="852714" cy="1287219"/>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5" name="AutoShape 2" descr="data:image/jpeg;base64,/9j/4AAQSkZJRgABAQAAAQABAAD/2wCEAAkGBwgHBgkIBwgKCgkLDRYPDQwMDRsUFRAWIB0iIiAdHx8kKDQsJCYxJx8fLT0tMTU3Ojo6Iys/RD84QzQ5OjcBCgoKDQwNGg8PGjclHyU3Nzc3Nzc3Nzc3Nzc3Nzc3Nzc3Nzc3Nzc3Nzc3Nzc3Nzc3Nzc3Nzc3Nzc3Nzc3Nzc3N//AABEIAKAAgQMBIgACEQEDEQH/xAAbAAABBQEBAAAAAAAAAAAAAAAEAAIDBQYBB//EAEQQAAIBAgQDBQYCBwYEBwAAAAECAwQRAAUSIRMxQQYUIlFhIzJxgZGhQlIVM0Ox0eHwFlNicoLBJDTC8QclVHSSsrP/xAAaAQACAwEBAAAAAAAAAAAAAAACAwABBAUG/8QAMBEAAgIBAgQEBQIHAAAAAAAAAAECEQMEIRIxQVEFEzJhcYGx0fAUwRUiIzM0kaH/2gAMAwEAAhEDEQA/APOcLCwsdoAWFhYWIQWFhYWIQWFhYWIQWFhYWIQWFhcueJqSkqa1tNJTyTEbEotwPiemJZTaW7IcLF9S9lK6UXqJIafzBOth8l2++Lal7LZfFvO0tQR5toX6Df74HiRky6/T4+cr+BixuQBzJsBjsiPGxSRGRhzVlsfpj0mClpaJSaeCGnB5uqBT825/fGF7QypNnNVJE6upYeJTcchiRlbF6XXrUZHGMdu5XY7jmFgjoEtMqtUwrJfhmRQ9vy33+18FyUtKIdbVBiksPZ6SRfSCbE/QfEYCicxSpItrowYXHkcHNm87g6kiubb6Tsb38/gPkMIyLJacQotVuOWHL1qI1ecPGS5Y3ttZdP8A1fTEVNT08iyh2OrWoiIBsV3vyHPlt544uYyKrgRQaXLEgpsbgDf+upx1szmWczII420kDSvLyPPmLYHhyU/uXcSOqhhXhd2kMhI8fhseex+YIwN9PrixpDXVM7VNFRiTiEC6x3jvqBABO3QDni8jyKuqo7V3coPD+zXW1yCCdjpvuetr2wSlONJq/mIy58OPecqMljqqzsFRSzHkoFzjWR5Nk1FUFa2XWQE08eTSCx1cgLX5DbfF7RxOt48qyqUWALCOAQgg8iS2m/L1xMmox41cml8TK9a5bYYOT9kYelyLMaiUR93MJKFwZ/B4QQL2O/UdMXFN2RjFjV1l7fhhW1v9TfwxpUynM5M1VHampXalc3JMxsHS+w0i+/ngyryBIqYvPXVczcSNSFYRLYuoPui/I/mxzMvjmjhJR47b7B/pvEsyuKUF/wBKKPK8ny4cQwQJb9pUNq/+230GO0NQZ62tFJT1NVrdCnAhLKAEA3b3V68yMaVl7NZTKHcZfDMNg8pV5PkWucA0+f0qZpmbRJUVAkaIoI4iOSAfisBvfHP/AI9kyqXkYW679dw14Ml/k5rsZHl2czkEUlPTKetTPqYf6Uv+8Y7luTy18Bnq8znUCaWMx0yLGPA7J7x1HfTfa2H/ANpaipX/AIagVBqK3qJxcEGx2QN19cU+T5tmM9CzJUR08bTTELHDdgTIzHxMfM/lxmlqfFc2OTbUOX51Gx0vhOnd1dfM00PZzJ4n1mhWeQG4epZpj8gxIHyGPNu3KqvamsVFCqBGAqiwHgHTGjhkqKxHaqraya0rppM7IuzEcksDy64xufKqZvUKgsoK23v+EY1+DYM0dU55cjk6/Pyh0tXgyf0sUaoAwsLCx6gAeiM7BEVmYmwVRck/DFpTdnMznIDQrT3Gr/iG07bcwLkcx0xBkRQZzRGR3RBKNTIPEB6euNu9Tl6q4WgkntHID3mXUOYsbXI2HoN8YdVrPIaSi2/YCSm/TJL4/YoKXs3RrKy1VZJOUUEpTpz53HU9B069MX2XZBw6giiyfQ2gFWqjYjc7+K7DpyGHVnaJ4VqUi7nTK0XD4SrfYcTYbjr6dRgKo7SMZmaStqWJsPZ3XbWeWkDp69cc3JrtZP0RS+O/0+4l48T/ALmSUvZbIvZcsrJYKeoq6uGFWkitoUuQCw/ExA2+HTHGhyGGpjWbMJK0CNiwWcvcgi11isOp6YxL54hSEmAyOOF45CGOx33Y3xE+dVM0gEaD9VIN2J5kE9MZp49Xl9eVpb7LYKD02L0Yl89zeU2b5dltXUPl+XOkfBjsI4lhtu/nY73HTpiKXtHWLU1zQ09PG0cSHxsz/nsOS/1bGNaTNC0pMM5uiX0QH1+OGL32eorBapLGNbgjTfZudhhK8LxN3NcTrq2+wb1+aqi0l7GqmzCvmzZC9YykUz7wxqm2tNt7/v8A51WaSh8vV56l5HMqX4s7NtrHQm3K/TEMdJGtZqr5VVeE1xNKW31L5n7YZVSUEdAEp+Fr4iklEFyNfoPLG7DolBxqNcuhjeryTkk5NlglVSxVkZpCukROLU0eq+67eEYjpqhjWVxjpal9TR7FAhHh66yMQS5kz1alBMwCMPcO4JXENNVypU1REMhLshPiUWsvW5xf6aVPbp39xfDa37fuWVI9WY2EVPEBxZN5JrfjP5QcC5DHUtloEM0MacWT9mXPvb9RhsGYNGrARXPEc3MlubHyBwFlmZtBR8OERW4jm7MTzPoMW8ElGWyXInA+F1HsXFFSyukhNbOAJ5BaJUUHxHfcE7n1xls+QJm9QoZmAI3c3J2HM4sYs2qAraJ40HFe4ERO+rf8WM5muYFq+ZnbWxIu1rX2GH6NOOZtvoPwRksjsdbHcAd9wsdbjRuotaSQRVUcjC4U3te33xYVOYvKHWOBDcP5tb6jAWWQR1WY08EzqkcjhWZhcDGpzLs7FBCz5fV08xVmVkUgWOMWqgpTTM2ZpPcpjS5pOsgHBhUqebgC3j9fjgkZDEp1VOb0rvtcIR+Y33J+eB6ikrKWaWGqRVbSbAf6v6+mGcWzkSLbSQRYnxeL7YUoQXNGd2+TLLLcvyhJI3q6lWBaK6qy7b7/AExq4a/Ilj9mHYQxvZUvfci1gMYCGuWDgSJFHJ+rPtGJA35WtguTNZZ9XFaLXJE/DAOmy335DzG2CvG/YFQmnzv/AEbw5xlkwkWJiDw1ssiv/i3ub4qcxlCVNY/c2CmNQrJTX/Pfpt0xmKTN6iQT0byaS6Lw3MrXDb2W9tgeR6DY4h/SdbTTV0FahKvGEf2mqxGq1vUHEjPHF8wMmLJNVZc1WaIK4kRS7RFQAmknxKf9sU9VVRtBYQvu45nb3vjiFptdQNMsKkxnZyw6jyU4gkikamAWem99f2pBJ1ct1A++KeW5JL6h4sEYNV9QxquXjjRC99LflG1x64FFRULLPaNtyuxYDpgvuterhu7A2Vvce/lvywDHJOs844SsQV/Hy2wuTfD+dxqS7CiqJ9JvEPfbm4HXA9BLN3f2ccZXW27OR1+GCouNY+xBOtr+IeeJMqpZpYQEg1DUd9QA++A4ZSTpdiSajFt0BxtVFG0xw24jXJc87/5cUtesnfJNYGra+nlyxuKXL51jYd3J8bftEHU35nFNmdMErpVeMK222x6DqMatPhksjbLwZYPI0jMaH/KcLF7wI/yjCxt8pm3iJaK/e4bGx1c/L1xcU8jmiqbyjijxWlHvb/Hcbn4G2K/JYopc2pI6iVYoWkAeQmwUdTfG4m7L1HEaPL66KZJoZCGPQXHK23XGTVKXEmjPlVszMrcSORI1AkWJii3vqF3tvbn6emIoqhJJLVdGp3ANrD8WLWtyjMUMkUmWq0iR3Dxrc767cuW/memKqrgHene0septTA3YqdRvyv54RxyXMS8d80EHKKDusUmmQa+GSqjzPS2B5MsoCABK8bCNydcjAruNt/ngaFndY+HOZd0BXawN+u4x1p5UTRqi1lGvo1Ha4+OLWSF7oUsc79bBsxii4zNDM1nRSbsDc3O+JPHWJKsc7rWRRqhuyjjrvpF7AXXcAdR12x2rljldg8Rb2agnSNtz0wO9LAZagxMqDQtgyabHxYS429h6uhGWrSr0tUSA6CCHXl4hta+BpS/d9TMpBkGwW34vjjQ12WHMBT19MGeZ0fvBjf3iHFmsPO/1Bxn6uB0og3EexddtjbxfDFcLi1ZS5ov8tlliqY5IJohKFPvggcx8cGQZdFV1NQymGJ7rrXiEre3Q2vb+t8ZtY5xULomW+lrXT1HrjsE1fBUT2ZSbre7EdMHHIuHddBMoyabi0ayDKJKeMyNAsia2syyrY7+uI8onEVCLUrH2j+JWXz+OAcizrMJpoKRI3OqYoTG46tvsSL45+l41o1kFGwRpZB4E9fMdbEYcskVF0uxnyabJkUlLfl1LJK8LG4FNN+sflGW5sfLGbzOXi10slmW9tmBB5DocF0+bUjwSe24T62OiUW2v54o8wr1NVIwIYE3BG98OwZU5mjR6WOPK5JE2rCwB38YWNvGjp0WMLhZkLLqAO4xdUdXBSurUrS00jA6jE5X+uu2KPdAsgFxictFJEsmrhsL32NvtgJC5I09P2nzmiqHLtBW3CqRMuliBe24+JxYJ2sy2qm/84y+SJdAAGkSoDckn92MgpcpGUYOLW97yw16hoTd0PrhbhBg8KNnWUOQZssbUNTDJI0sa6BJ4gCwHuN/DAtZ2JMZLU8rKNJABuP5D6YyyyU1QFNgrXHLY8/PFlSV2ZUX/ACeZThP7uU8RfoeWFPAnuimn3B6jIsyiqZ4wBIRGhJFm/N/l8vLA8UVXT1UhqKc6XCqRuPP8wHnjSUfaKtSqkmrsvjqSyIGMDadgW3seu5wevaDJ6v2c8slK/wDd1CWUfTbCXgroBt2MlNNMKmEywmFksAXi2LAixG1tt+Xn64H7RJAJpTGp4Tyh4pI5NihfYjexH7sbCXLqeqzBe6uhBp3fVTNpHvL1XAlX2fikgEE4Zo0YsjFVZkJtffYkXF7XwEse63LSXcyTqyVKcKpdhobdlBtuNumORTT8WoUcNzdb6rrfb54tanstVxAzUspqEUEM0TkMvxR72+tsUiJVRVFRqU3BXVxEPl5rcDCHjkkyvLlW1MJpCwUssT3EjHwMDY3+WDsozSlqstanzPWspkc8fhEhjq62HP4fPFZTzyKLLHxQSSTC4a1zy8/thuVVEdPGsdS5hcyMQHup3PrimqT2BcdnaDHh7qzIZU8bsy6X95SdiMUleoesk1EdN/PbGrzVYpI4vAkqlR7QgMG/7e7/AKcYzM5RFXyoiKFFrAD0GHaalkYeH1s7wF/On1wsC949PvhY32jVuaaoXRCir7r+Jied/wCX++Bj1gjtvzLYNy2oaFqGbuxq5OK7LAU4nEtba1jf6HBs3aSnSfg1GRUVPJGIw0UsIUkKb2YMt7Ha9zfYb22wcpb0DRUGXhyiKxCptY8z5nBb+3ACOEe2kqx2PlbFj/aWiCgHJ8tduHpMhRNfK2onTYnkfdte9gL4ho+0tHBEytlmXTAzPLqZFsAxB0C6nwjkBfkT8cVvXIFxKpI9DEPcMCAenXEscrxtZG23xY1faqmSeRWy3LSBexESBlv1BKnfrvf4YCzPtJTZhEqJQ5fRkOW4lMoUkW934b3+nkML4qZVMKgrmiLalIuBv9cSvUxT+GQg+QaxxStUM6CQA8EkoJOSlgASL8r2INvXDRVU6CQpMC5A5G2C80Glzot46bRWKYDLTHTq1xtpPPB8Gd5vTsF7zHVIPwzpv9ef3xQU0s6yxlGeTWLIkalmf0AF7/TD0zSOOPiy08ojL6BK4KgsOYvyv6XxTlB8wqTNPH2qhWQd/oZqeQHaSE6gP3EYLpHyzMqivnNbTxzyyx8IORG0q6ACSPO/XrjInMYJJh7VVLclbCRoKqoeIR8ViwCJELk+G5sB8zgOCDK4OxqK7JFb9bDHJ5Ei/wB8VU2ShAQjTJ6BtQ+jXwFR1L06a6LM5I0NrKX1C3w/lg6jz/MZmWFaFMxkJbw0qnXtuTYfPphcsddSqkuTDcs7OfpGjnilSlk0i0DMGiZGve2pTyO99rb488zykkpc0qIJVIkjIBUtqtsOvXG+y/tllYcOlRJRyHo4uvzIxje1k0VXntXPA4ZXKkOrXVvCOWLglYcHK9yjtjmH6W8sLDthpqcozGGmzfKa+oMqLQTpKywbtIqm9hcjc2sd+RPwxaw9sqSWXMHInVjFHBl79xjnMaoxYMxldjc6mHM7N6DFF2fkp4u0eVyVz06Ui1KGc1EfEQx38QK2N7i45cyMaWlbsTmNdWNmU1JTLDGlPE6BouIQGJmAiVFuSVW2nkt+uM+auLcgNQ9pckWHLqafLidLwqI2p4Ejo3C6WlV+cl2OrS+3nyGD817U5PQZhPEKwVMhoIIlqqbLqaQCdXLM9r6dVrDa43Plimgh7KtR5EtRJQCWVk/SEyz1LMlmJ9zYAMoCkg7FtrAYOI7O0uZZvDlGb5dBltZlnCMcplcCoIIFiUJsCCb36j5JdEJ8p7Xdnky3LaOooJ3raV1lcrRQtd7MHAOoDSS+3h2AA3sLETf+IOQqjkZfPHUMtrnL6f8AI4HX87Kf9HyxSZfLlMmUZFDnWc0zRQVzmaOnDCZKdwgC30Dk2sne4B26YOm/s7S55OuT5vRU9FPl0sNUk7SSI8jI4TQSrEWbQTvt9sSkQHqc/wCzzd2ljgrUWmzY1iIaGEKIS4Jivr3FrkX6m3LFlk3aLJK3M1aYpSzlLSVtRSU0a8NZiwQKTp8SMFJG40bXxmuyUlBDnQGbTUaUYpp0Ek8IljL6bIVDIwvexBI5fTBtXU9l63Lcyru5ZdHWGfTT0/HmjbhhLFgqKE1FhqAsB4jfFyik6RASnzKKLtcucAu9NHmJqBwFAPDElxpXYbi3lzxq/wC3uUSyUs9bQVl6c1GlFpo2iJldCWKl/eYqxO4sXI3A3ppIOxizR8GpgFzJwAJ6jRIugaDUG10bVzCW+Q3M6w9h2y/MDNUpHVqDoWGomdFPDGnhM1tXj1X1BvLYb4p0CrIZc9yL9A5hllPl9QneqiSRCtJEpVWk1Dxaj7q7Wtf1tgyr7U5JUdoMvrUoqhKalhkSWNKCD2gYrpTSWPQHxX8rAb4HeDsSJMm0VdObk99tUVHiHDPvNbw3e2wVfK9t8MMPY8V1cEqY+7cTZjNUB1j4S24A3DtxNd9ZI2FtjfFbE3Bsvz6ChyibL4qM1UyO0dHNPBGnsHKlw/M6hoNiCbazvsMW+Y57kWY5tlFZFltTSrl1R3gJBRojkKylY/1lmUaedhbpztivQ9l9eSQyPROkiKcwkSsqQQ4ViRpKkKpOncb3J5DAOYmip8/qTkEyyUCKnDA1MgOgax4ySfFfe/XbBLhZG65ljQV9FQ9lq9YJKaSaOZky5ahYhUaZbCQvHufDa67n3vLlkZqdIZDGnIW/di1UQSMzKhicXFgQyH5HlgKtVhOS9wW5XGxxoxw4WROwPhjCxJjuHFhuUJG9fGZtokuznyAw948uWpnEokVTJdBY+AaTsfPxEfTG3puxtDUMtHB3gmVxb2oFz6m2JP7BUkoqLpUWo1tMTKosBceW/Lp5YzyywfUowiwZQJR7eZkXTsy+8L7jZb8r/H0xxYcrMrrx5tBI0nRa+xvbw79OdufW1jtpuw2XwojzCoTWLqvGGq3na2w+OMpWQUNPmc1HBQVMzRPpB7za/wAfDtzwPmQ7soEo4cteR45ZGAZwEcj3VFibnlvuOX+2JZYMplZXNTIry2YjmoJNjc6eXXz87YlraOOhjSSsyieJJCQjd9VgSP8AKDgDMoooarTArLG0cbhS1yNSKSL/ADwUJRyP+Vkqwjg5bEyrJNMSLFkKm3Ta+jfr5X/w4FqI6fiEwhuEeRY3I9D98OjZZYdEoHg2Vv8AbEZRoyUcEKfxYeo11LoYyKPyt8BhbW5D6Y4QQTcYSgkgKL3xbSI0E02gzqSgI64Q/WPsG5b4YrBbovvW97/bDEcgnAOADQRGIyOQ947EYVOCI/Aep2I2wxWB5+eOwlgu1rXOxwtxpAtbMlRwoOu48Tb9OeGr4zUK7ex06r+R6Wx2KTmDsSTzwpkPd5dI96QHl0A/ni8fqLh6gPQv959j/DCw23p9sLDxp7NQzimrIZ7A6GvY4PXNCkQRJI1bhFGca7s1lAf3eYCjb4+ePIKTOc2mqY4zmExBbfly69MOqM6zVmMtPX1HDbewt4PTlyxj/Ty7lUepV86VR4x0GoYkyshNnPmQRsfht6Y88MlHH2gzOSpzaOhdZrBHiLiRbb8iLf8AfFUnaDNla5rpWHUNb+GOyZxXuOItZKD+JSFO/ne2I9NJqrJRado58sqMvAps4pZJI/aLGkbqXvpvuSQNr+XLFJmv/Mp/7eH/APNcO/TGZf8ArH/+K/wwLPPLUymWeQvIbXY9bbYPDg8tl8tjkJGrSfdbY4kYFJFbpYXB8rb4gxJI5dVa/IWNumNJBzA2CxkkcwL7nHHbwhNVmHvW64dTPz1b6RcHEbKl9jy++IQYNsOLdevXDcLEIOB3w6NtIxGNPW+HeHo1vjgWrKaJ0e4I8ziariPAj4f7MkML9TvgaN1jBI3bz8sPqyVWOFjd0BLHyJ6fb74pRplJbjL1H+PCxDfHcGEf/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data:image/jpeg;base64,/9j/4AAQSkZJRgABAQAAAQABAAD/2wCEAAkGBwgHBgkIBwgKCgkLDRYPDQwMDRsUFRAWIB0iIiAdHx8kKDQsJCYxJx8fLT0tMTU3Ojo6Iys/RD84QzQ5OjcBCgoKDQwNGg8PGjclHyU3Nzc3Nzc3Nzc3Nzc3Nzc3Nzc3Nzc3Nzc3Nzc3Nzc3Nzc3Nzc3Nzc3Nzc3Nzc3Nzc3N//AABEIAKAAgQMBIgACEQEDEQH/xAAbAAABBQEBAAAAAAAAAAAAAAAEAAIDBQYBB//EAEQQAAIBAgQDBQYCBwYEBwAAAAECAwQRAAUSIRMxQQYUIlFhIzJxgZGhQlIVM0Ox0eHwFlNicoLBJDTC8QclVHSSsrP/xAAaAQACAwEBAAAAAAAAAAAAAAACAwABBAUG/8QAMBEAAgIBAgQEBQIHAAAAAAAAAAECEQMEIRIxQVEFEzJhcYGx0fAUwRUiIzM0kaH/2gAMAwEAAhEDEQA/APOcLCwsdoAWFhYWIQWFhYWIQWFhYWIQWFhYWIQWFhcueJqSkqa1tNJTyTEbEotwPiemJZTaW7IcLF9S9lK6UXqJIafzBOth8l2++Lal7LZfFvO0tQR5toX6Df74HiRky6/T4+cr+BixuQBzJsBjsiPGxSRGRhzVlsfpj0mClpaJSaeCGnB5uqBT825/fGF7QypNnNVJE6upYeJTcchiRlbF6XXrUZHGMdu5XY7jmFgjoEtMqtUwrJfhmRQ9vy33+18FyUtKIdbVBiksPZ6SRfSCbE/QfEYCicxSpItrowYXHkcHNm87g6kiubb6Tsb38/gPkMIyLJacQotVuOWHL1qI1ecPGS5Y3ttZdP8A1fTEVNT08iyh2OrWoiIBsV3vyHPlt544uYyKrgRQaXLEgpsbgDf+upx1szmWczII420kDSvLyPPmLYHhyU/uXcSOqhhXhd2kMhI8fhseex+YIwN9PrixpDXVM7VNFRiTiEC6x3jvqBABO3QDni8jyKuqo7V3coPD+zXW1yCCdjpvuetr2wSlONJq/mIy58OPecqMljqqzsFRSzHkoFzjWR5Nk1FUFa2XWQE08eTSCx1cgLX5DbfF7RxOt48qyqUWALCOAQgg8iS2m/L1xMmox41cml8TK9a5bYYOT9kYelyLMaiUR93MJKFwZ/B4QQL2O/UdMXFN2RjFjV1l7fhhW1v9TfwxpUynM5M1VHampXalc3JMxsHS+w0i+/ngyryBIqYvPXVczcSNSFYRLYuoPui/I/mxzMvjmjhJR47b7B/pvEsyuKUF/wBKKPK8ny4cQwQJb9pUNq/+230GO0NQZ62tFJT1NVrdCnAhLKAEA3b3V68yMaVl7NZTKHcZfDMNg8pV5PkWucA0+f0qZpmbRJUVAkaIoI4iOSAfisBvfHP/AI9kyqXkYW679dw14Ml/k5rsZHl2czkEUlPTKetTPqYf6Uv+8Y7luTy18Bnq8znUCaWMx0yLGPA7J7x1HfTfa2H/ANpaipX/AIagVBqK3qJxcEGx2QN19cU+T5tmM9CzJUR08bTTELHDdgTIzHxMfM/lxmlqfFc2OTbUOX51Gx0vhOnd1dfM00PZzJ4n1mhWeQG4epZpj8gxIHyGPNu3KqvamsVFCqBGAqiwHgHTGjhkqKxHaqraya0rppM7IuzEcksDy64xufKqZvUKgsoK23v+EY1+DYM0dU55cjk6/Pyh0tXgyf0sUaoAwsLCx6gAeiM7BEVmYmwVRck/DFpTdnMznIDQrT3Gr/iG07bcwLkcx0xBkRQZzRGR3RBKNTIPEB6euNu9Tl6q4WgkntHID3mXUOYsbXI2HoN8YdVrPIaSi2/YCSm/TJL4/YoKXs3RrKy1VZJOUUEpTpz53HU9B069MX2XZBw6giiyfQ2gFWqjYjc7+K7DpyGHVnaJ4VqUi7nTK0XD4SrfYcTYbjr6dRgKo7SMZmaStqWJsPZ3XbWeWkDp69cc3JrtZP0RS+O/0+4l48T/ALmSUvZbIvZcsrJYKeoq6uGFWkitoUuQCw/ExA2+HTHGhyGGpjWbMJK0CNiwWcvcgi11isOp6YxL54hSEmAyOOF45CGOx33Y3xE+dVM0gEaD9VIN2J5kE9MZp49Xl9eVpb7LYKD02L0Yl89zeU2b5dltXUPl+XOkfBjsI4lhtu/nY73HTpiKXtHWLU1zQ09PG0cSHxsz/nsOS/1bGNaTNC0pMM5uiX0QH1+OGL32eorBapLGNbgjTfZudhhK8LxN3NcTrq2+wb1+aqi0l7GqmzCvmzZC9YykUz7wxqm2tNt7/v8A51WaSh8vV56l5HMqX4s7NtrHQm3K/TEMdJGtZqr5VVeE1xNKW31L5n7YZVSUEdAEp+Fr4iklEFyNfoPLG7DolBxqNcuhjeryTkk5NlglVSxVkZpCukROLU0eq+67eEYjpqhjWVxjpal9TR7FAhHh66yMQS5kz1alBMwCMPcO4JXENNVypU1REMhLshPiUWsvW5xf6aVPbp39xfDa37fuWVI9WY2EVPEBxZN5JrfjP5QcC5DHUtloEM0MacWT9mXPvb9RhsGYNGrARXPEc3MlubHyBwFlmZtBR8OERW4jm7MTzPoMW8ElGWyXInA+F1HsXFFSyukhNbOAJ5BaJUUHxHfcE7n1xls+QJm9QoZmAI3c3J2HM4sYs2qAraJ40HFe4ERO+rf8WM5muYFq+ZnbWxIu1rX2GH6NOOZtvoPwRksjsdbHcAd9wsdbjRuotaSQRVUcjC4U3te33xYVOYvKHWOBDcP5tb6jAWWQR1WY08EzqkcjhWZhcDGpzLs7FBCz5fV08xVmVkUgWOMWqgpTTM2ZpPcpjS5pOsgHBhUqebgC3j9fjgkZDEp1VOb0rvtcIR+Y33J+eB6ikrKWaWGqRVbSbAf6v6+mGcWzkSLbSQRYnxeL7YUoQXNGd2+TLLLcvyhJI3q6lWBaK6qy7b7/AExq4a/Ilj9mHYQxvZUvfci1gMYCGuWDgSJFHJ+rPtGJA35WtguTNZZ9XFaLXJE/DAOmy335DzG2CvG/YFQmnzv/AEbw5xlkwkWJiDw1ssiv/i3ub4qcxlCVNY/c2CmNQrJTX/Pfpt0xmKTN6iQT0byaS6Lw3MrXDb2W9tgeR6DY4h/SdbTTV0FahKvGEf2mqxGq1vUHEjPHF8wMmLJNVZc1WaIK4kRS7RFQAmknxKf9sU9VVRtBYQvu45nb3vjiFptdQNMsKkxnZyw6jyU4gkikamAWem99f2pBJ1ct1A++KeW5JL6h4sEYNV9QxquXjjRC99LflG1x64FFRULLPaNtyuxYDpgvuterhu7A2Vvce/lvywDHJOs844SsQV/Hy2wuTfD+dxqS7CiqJ9JvEPfbm4HXA9BLN3f2ccZXW27OR1+GCouNY+xBOtr+IeeJMqpZpYQEg1DUd9QA++A4ZSTpdiSajFt0BxtVFG0xw24jXJc87/5cUtesnfJNYGra+nlyxuKXL51jYd3J8bftEHU35nFNmdMErpVeMK222x6DqMatPhksjbLwZYPI0jMaH/KcLF7wI/yjCxt8pm3iJaK/e4bGx1c/L1xcU8jmiqbyjijxWlHvb/Hcbn4G2K/JYopc2pI6iVYoWkAeQmwUdTfG4m7L1HEaPL66KZJoZCGPQXHK23XGTVKXEmjPlVszMrcSORI1AkWJii3vqF3tvbn6emIoqhJJLVdGp3ANrD8WLWtyjMUMkUmWq0iR3Dxrc767cuW/memKqrgHene0septTA3YqdRvyv54RxyXMS8d80EHKKDusUmmQa+GSqjzPS2B5MsoCABK8bCNydcjAruNt/ngaFndY+HOZd0BXawN+u4x1p5UTRqi1lGvo1Ha4+OLWSF7oUsc79bBsxii4zNDM1nRSbsDc3O+JPHWJKsc7rWRRqhuyjjrvpF7AXXcAdR12x2rljldg8Rb2agnSNtz0wO9LAZagxMqDQtgyabHxYS429h6uhGWrSr0tUSA6CCHXl4hta+BpS/d9TMpBkGwW34vjjQ12WHMBT19MGeZ0fvBjf3iHFmsPO/1Bxn6uB0og3EexddtjbxfDFcLi1ZS5ov8tlliqY5IJohKFPvggcx8cGQZdFV1NQymGJ7rrXiEre3Q2vb+t8ZtY5xULomW+lrXT1HrjsE1fBUT2ZSbre7EdMHHIuHddBMoyabi0ayDKJKeMyNAsia2syyrY7+uI8onEVCLUrH2j+JWXz+OAcizrMJpoKRI3OqYoTG46tvsSL45+l41o1kFGwRpZB4E9fMdbEYcskVF0uxnyabJkUlLfl1LJK8LG4FNN+sflGW5sfLGbzOXi10slmW9tmBB5DocF0+bUjwSe24T62OiUW2v54o8wr1NVIwIYE3BG98OwZU5mjR6WOPK5JE2rCwB38YWNvGjp0WMLhZkLLqAO4xdUdXBSurUrS00jA6jE5X+uu2KPdAsgFxictFJEsmrhsL32NvtgJC5I09P2nzmiqHLtBW3CqRMuliBe24+JxYJ2sy2qm/84y+SJdAAGkSoDckn92MgpcpGUYOLW97yw16hoTd0PrhbhBg8KNnWUOQZssbUNTDJI0sa6BJ4gCwHuN/DAtZ2JMZLU8rKNJABuP5D6YyyyU1QFNgrXHLY8/PFlSV2ZUX/ACeZThP7uU8RfoeWFPAnuimn3B6jIsyiqZ4wBIRGhJFm/N/l8vLA8UVXT1UhqKc6XCqRuPP8wHnjSUfaKtSqkmrsvjqSyIGMDadgW3seu5wevaDJ6v2c8slK/wDd1CWUfTbCXgroBt2MlNNMKmEywmFksAXi2LAixG1tt+Xn64H7RJAJpTGp4Tyh4pI5NihfYjexH7sbCXLqeqzBe6uhBp3fVTNpHvL1XAlX2fikgEE4Zo0YsjFVZkJtffYkXF7XwEse63LSXcyTqyVKcKpdhobdlBtuNumORTT8WoUcNzdb6rrfb54tanstVxAzUspqEUEM0TkMvxR72+tsUiJVRVFRqU3BXVxEPl5rcDCHjkkyvLlW1MJpCwUssT3EjHwMDY3+WDsozSlqstanzPWspkc8fhEhjq62HP4fPFZTzyKLLHxQSSTC4a1zy8/thuVVEdPGsdS5hcyMQHup3PrimqT2BcdnaDHh7qzIZU8bsy6X95SdiMUleoesk1EdN/PbGrzVYpI4vAkqlR7QgMG/7e7/AKcYzM5RFXyoiKFFrAD0GHaalkYeH1s7wF/On1wsC949PvhY32jVuaaoXRCir7r+Jied/wCX++Bj1gjtvzLYNy2oaFqGbuxq5OK7LAU4nEtba1jf6HBs3aSnSfg1GRUVPJGIw0UsIUkKb2YMt7Ha9zfYb22wcpb0DRUGXhyiKxCptY8z5nBb+3ACOEe2kqx2PlbFj/aWiCgHJ8tduHpMhRNfK2onTYnkfdte9gL4ho+0tHBEytlmXTAzPLqZFsAxB0C6nwjkBfkT8cVvXIFxKpI9DEPcMCAenXEscrxtZG23xY1faqmSeRWy3LSBexESBlv1BKnfrvf4YCzPtJTZhEqJQ5fRkOW4lMoUkW934b3+nkML4qZVMKgrmiLalIuBv9cSvUxT+GQg+QaxxStUM6CQA8EkoJOSlgASL8r2INvXDRVU6CQpMC5A5G2C80Glzot46bRWKYDLTHTq1xtpPPB8Gd5vTsF7zHVIPwzpv9ef3xQU0s6yxlGeTWLIkalmf0AF7/TD0zSOOPiy08ojL6BK4KgsOYvyv6XxTlB8wqTNPH2qhWQd/oZqeQHaSE6gP3EYLpHyzMqivnNbTxzyyx8IORG0q6ACSPO/XrjInMYJJh7VVLclbCRoKqoeIR8ViwCJELk+G5sB8zgOCDK4OxqK7JFb9bDHJ5Ei/wB8VU2ShAQjTJ6BtQ+jXwFR1L06a6LM5I0NrKX1C3w/lg6jz/MZmWFaFMxkJbw0qnXtuTYfPphcsddSqkuTDcs7OfpGjnilSlk0i0DMGiZGve2pTyO99rb488zykkpc0qIJVIkjIBUtqtsOvXG+y/tllYcOlRJRyHo4uvzIxje1k0VXntXPA4ZXKkOrXVvCOWLglYcHK9yjtjmH6W8sLDthpqcozGGmzfKa+oMqLQTpKywbtIqm9hcjc2sd+RPwxaw9sqSWXMHInVjFHBl79xjnMaoxYMxldjc6mHM7N6DFF2fkp4u0eVyVz06Ui1KGc1EfEQx38QK2N7i45cyMaWlbsTmNdWNmU1JTLDGlPE6BouIQGJmAiVFuSVW2nkt+uM+auLcgNQ9pckWHLqafLidLwqI2p4Ejo3C6WlV+cl2OrS+3nyGD817U5PQZhPEKwVMhoIIlqqbLqaQCdXLM9r6dVrDa43Plimgh7KtR5EtRJQCWVk/SEyz1LMlmJ9zYAMoCkg7FtrAYOI7O0uZZvDlGb5dBltZlnCMcplcCoIIFiUJsCCb36j5JdEJ8p7Xdnky3LaOooJ3raV1lcrRQtd7MHAOoDSS+3h2AA3sLETf+IOQqjkZfPHUMtrnL6f8AI4HX87Kf9HyxSZfLlMmUZFDnWc0zRQVzmaOnDCZKdwgC30Dk2sne4B26YOm/s7S55OuT5vRU9FPl0sNUk7SSI8jI4TQSrEWbQTvt9sSkQHqc/wCzzd2ljgrUWmzY1iIaGEKIS4Jivr3FrkX6m3LFlk3aLJK3M1aYpSzlLSVtRSU0a8NZiwQKTp8SMFJG40bXxmuyUlBDnQGbTUaUYpp0Ek8IljL6bIVDIwvexBI5fTBtXU9l63Lcyru5ZdHWGfTT0/HmjbhhLFgqKE1FhqAsB4jfFyik6RASnzKKLtcucAu9NHmJqBwFAPDElxpXYbi3lzxq/wC3uUSyUs9bQVl6c1GlFpo2iJldCWKl/eYqxO4sXI3A3ppIOxizR8GpgFzJwAJ6jRIugaDUG10bVzCW+Q3M6w9h2y/MDNUpHVqDoWGomdFPDGnhM1tXj1X1BvLYb4p0CrIZc9yL9A5hllPl9QneqiSRCtJEpVWk1Dxaj7q7Wtf1tgyr7U5JUdoMvrUoqhKalhkSWNKCD2gYrpTSWPQHxX8rAb4HeDsSJMm0VdObk99tUVHiHDPvNbw3e2wVfK9t8MMPY8V1cEqY+7cTZjNUB1j4S24A3DtxNd9ZI2FtjfFbE3Bsvz6ChyibL4qM1UyO0dHNPBGnsHKlw/M6hoNiCbazvsMW+Y57kWY5tlFZFltTSrl1R3gJBRojkKylY/1lmUaedhbpztivQ9l9eSQyPROkiKcwkSsqQQ4ViRpKkKpOncb3J5DAOYmip8/qTkEyyUCKnDA1MgOgax4ySfFfe/XbBLhZG65ljQV9FQ9lq9YJKaSaOZky5ahYhUaZbCQvHufDa67n3vLlkZqdIZDGnIW/di1UQSMzKhicXFgQyH5HlgKtVhOS9wW5XGxxoxw4WROwPhjCxJjuHFhuUJG9fGZtokuznyAw948uWpnEokVTJdBY+AaTsfPxEfTG3puxtDUMtHB3gmVxb2oFz6m2JP7BUkoqLpUWo1tMTKosBceW/Lp5YzyywfUowiwZQJR7eZkXTsy+8L7jZb8r/H0xxYcrMrrx5tBI0nRa+xvbw79OdufW1jtpuw2XwojzCoTWLqvGGq3na2w+OMpWQUNPmc1HBQVMzRPpB7za/wAfDtzwPmQ7soEo4cteR45ZGAZwEcj3VFibnlvuOX+2JZYMplZXNTIry2YjmoJNjc6eXXz87YlraOOhjSSsyieJJCQjd9VgSP8AKDgDMoooarTArLG0cbhS1yNSKSL/ADwUJRyP+Vkqwjg5bEyrJNMSLFkKm3Ta+jfr5X/w4FqI6fiEwhuEeRY3I9D98OjZZYdEoHg2Vv8AbEZRoyUcEKfxYeo11LoYyKPyt8BhbW5D6Y4QQTcYSgkgKL3xbSI0E02gzqSgI64Q/WPsG5b4YrBbovvW97/bDEcgnAOADQRGIyOQ947EYVOCI/Aep2I2wxWB5+eOwlgu1rXOxwtxpAtbMlRwoOu48Tb9OeGr4zUK7ex06r+R6Wx2KTmDsSTzwpkPd5dI96QHl0A/ni8fqLh6gPQv959j/DCw23p9sLDxp7NQzimrIZ7A6GvY4PXNCkQRJI1bhFGca7s1lAf3eYCjb4+ePIKTOc2mqY4zmExBbfly69MOqM6zVmMtPX1HDbewt4PTlyxj/Ty7lUepV86VR4x0GoYkyshNnPmQRsfht6Y88MlHH2gzOSpzaOhdZrBHiLiRbb8iLf8AfFUnaDNla5rpWHUNb+GOyZxXuOItZKD+JSFO/ne2I9NJqrJRado58sqMvAps4pZJI/aLGkbqXvpvuSQNr+XLFJmv/Mp/7eH/APNcO/TGZf8ArH/+K/wwLPPLUymWeQvIbXY9bbYPDg8tl8tjkJGrSfdbY4kYFJFbpYXB8rb4gxJI5dVa/IWNumNJBzA2CxkkcwL7nHHbwhNVmHvW64dTPz1b6RcHEbKl9jy++IQYNsOLdevXDcLEIOB3w6NtIxGNPW+HeHo1vjgWrKaJ0e4I8ziariPAj4f7MkML9TvgaN1jBI3bz8sPqyVWOFjd0BLHyJ6fb74pRplJbjL1H+PCxDfHcGEf/9k="/>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637" y="2144274"/>
            <a:ext cx="994682" cy="123371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dirty="0"/>
              <a:t>Course Topics</a:t>
            </a:r>
            <a:endParaRPr lang="en-US" dirty="0" smtClean="0"/>
          </a:p>
        </p:txBody>
      </p:sp>
      <p:sp>
        <p:nvSpPr>
          <p:cNvPr id="14339" name="Content Placeholder 2"/>
          <p:cNvSpPr>
            <a:spLocks noGrp="1"/>
          </p:cNvSpPr>
          <p:nvPr>
            <p:ph idx="1"/>
          </p:nvPr>
        </p:nvSpPr>
        <p:spPr/>
        <p:txBody>
          <a:bodyPr/>
          <a:lstStyle/>
          <a:p>
            <a:pPr eaLnBrk="1" hangingPunct="1"/>
            <a:r>
              <a:rPr lang="en-US" i="1" smtClean="0">
                <a:solidFill>
                  <a:srgbClr val="FFC000"/>
                </a:solidFill>
              </a:rPr>
              <a:t>GPU</a:t>
            </a:r>
            <a:r>
              <a:rPr lang="en-US" smtClean="0"/>
              <a:t> – </a:t>
            </a:r>
            <a:r>
              <a:rPr lang="en-US" i="1" smtClean="0">
                <a:solidFill>
                  <a:srgbClr val="FFC000"/>
                </a:solidFill>
              </a:rPr>
              <a:t>G</a:t>
            </a:r>
            <a:r>
              <a:rPr lang="en-US" smtClean="0"/>
              <a:t>raphics </a:t>
            </a:r>
            <a:r>
              <a:rPr lang="en-US" i="1" smtClean="0">
                <a:solidFill>
                  <a:srgbClr val="FFC000"/>
                </a:solidFill>
              </a:rPr>
              <a:t>P</a:t>
            </a:r>
            <a:r>
              <a:rPr lang="en-US" smtClean="0"/>
              <a:t>rocessing </a:t>
            </a:r>
            <a:r>
              <a:rPr lang="en-US" i="1" smtClean="0">
                <a:solidFill>
                  <a:srgbClr val="FFC000"/>
                </a:solidFill>
              </a:rPr>
              <a:t>U</a:t>
            </a:r>
            <a:r>
              <a:rPr lang="en-US" smtClean="0"/>
              <a:t>nit</a:t>
            </a:r>
          </a:p>
          <a:p>
            <a:pPr eaLnBrk="1" hangingPunct="1"/>
            <a:r>
              <a:rPr lang="en-US" smtClean="0"/>
              <a:t>Is it still just for graphics?</a:t>
            </a:r>
          </a:p>
        </p:txBody>
      </p:sp>
      <p:grpSp>
        <p:nvGrpSpPr>
          <p:cNvPr id="14340" name="Group 3"/>
          <p:cNvGrpSpPr>
            <a:grpSpLocks/>
          </p:cNvGrpSpPr>
          <p:nvPr/>
        </p:nvGrpSpPr>
        <p:grpSpPr bwMode="auto">
          <a:xfrm>
            <a:off x="1466850" y="3962400"/>
            <a:ext cx="6210300" cy="1962150"/>
            <a:chOff x="685800" y="3962400"/>
            <a:chExt cx="6210300" cy="1962150"/>
          </a:xfrm>
        </p:grpSpPr>
        <p:pic>
          <p:nvPicPr>
            <p:cNvPr id="14342" name="Picture 2" descr="https://encrypted-tbn3.google.com/images?q=tbn:ANd9GcRe-txEJgETFDbGqRMkrAOGXtdY07IF_qRFCz-phC2BN7mH40kS-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962400"/>
              <a:ext cx="2781300" cy="164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343" name="Picture 4" descr="https://encrypted-tbn1.google.com/images?q=tbn:ANd9GcR9GCjcNKMeMKXAJyogDJxXBbNIqd20QzEadL0Cy-UyaIk7S78Yl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962400"/>
              <a:ext cx="2324100" cy="1962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4341" name="Text Box 6"/>
          <p:cNvSpPr txBox="1">
            <a:spLocks noChangeArrowheads="1"/>
          </p:cNvSpPr>
          <p:nvPr/>
        </p:nvSpPr>
        <p:spPr bwMode="auto">
          <a:xfrm>
            <a:off x="0" y="6627813"/>
            <a:ext cx="9144000" cy="230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r>
              <a:rPr lang="en-US" sz="900"/>
              <a:t>Images from </a:t>
            </a:r>
            <a:r>
              <a:rPr lang="en-US" sz="900">
                <a:hlinkClick r:id="rId5"/>
              </a:rPr>
              <a:t>http://www.ngohq.com/news/18784-nvidia-launches-geforce-gtx-580-a.html</a:t>
            </a:r>
            <a:r>
              <a:rPr lang="en-US" sz="900"/>
              <a:t> and </a:t>
            </a:r>
            <a:r>
              <a:rPr lang="en-US" sz="900">
                <a:hlinkClick r:id="rId6"/>
              </a:rPr>
              <a:t>http://gs7.blogspot.com/2011/09/amd-radeon-hd-6990-worlds-fastest.html</a:t>
            </a:r>
            <a:endParaRPr lang="en-US" sz="90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descr="https://github.com/pjcozzi/Articles/raw/master/CIS565/GitHubRepo/Figures/rgbd-to-mes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72729" y="762000"/>
            <a:ext cx="2718871" cy="389818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Where are GPUs used?</a:t>
            </a:r>
            <a:endParaRPr lang="en-US" dirty="0"/>
          </a:p>
        </p:txBody>
      </p:sp>
      <p:sp>
        <p:nvSpPr>
          <p:cNvPr id="3" name="Content Placeholder 2"/>
          <p:cNvSpPr>
            <a:spLocks noGrp="1"/>
          </p:cNvSpPr>
          <p:nvPr>
            <p:ph idx="1"/>
          </p:nvPr>
        </p:nvSpPr>
        <p:spPr>
          <a:xfrm>
            <a:off x="457200" y="1752600"/>
            <a:ext cx="8229600" cy="3886200"/>
          </a:xfrm>
        </p:spPr>
        <p:txBody>
          <a:bodyPr/>
          <a:lstStyle/>
          <a:p>
            <a:r>
              <a:rPr lang="en-US" sz="2400" dirty="0" smtClean="0"/>
              <a:t>Graphics</a:t>
            </a:r>
          </a:p>
          <a:p>
            <a:pPr lvl="1"/>
            <a:r>
              <a:rPr lang="en-US" sz="2000" dirty="0" smtClean="0"/>
              <a:t>For games, simulation, etc.</a:t>
            </a:r>
          </a:p>
          <a:p>
            <a:pPr lvl="1"/>
            <a:r>
              <a:rPr lang="en-US" sz="2000" dirty="0" smtClean="0"/>
              <a:t>VR</a:t>
            </a:r>
          </a:p>
          <a:p>
            <a:r>
              <a:rPr lang="en-US" sz="2400" dirty="0" smtClean="0"/>
              <a:t>GPU Computing</a:t>
            </a:r>
          </a:p>
          <a:p>
            <a:pPr lvl="1"/>
            <a:r>
              <a:rPr lang="en-US" sz="2000" dirty="0"/>
              <a:t>Tango</a:t>
            </a:r>
          </a:p>
          <a:p>
            <a:pPr lvl="1"/>
            <a:r>
              <a:rPr lang="en-US" sz="2000" dirty="0" smtClean="0"/>
              <a:t>Automotive</a:t>
            </a:r>
            <a:endParaRPr lang="en-US" sz="2000" dirty="0"/>
          </a:p>
          <a:p>
            <a:endParaRPr lang="en-US" sz="2400" dirty="0"/>
          </a:p>
        </p:txBody>
      </p:sp>
      <p:sp>
        <p:nvSpPr>
          <p:cNvPr id="4" name="Rectangle 3"/>
          <p:cNvSpPr/>
          <p:nvPr/>
        </p:nvSpPr>
        <p:spPr>
          <a:xfrm>
            <a:off x="152400" y="6629400"/>
            <a:ext cx="8991600" cy="200055"/>
          </a:xfrm>
          <a:prstGeom prst="rect">
            <a:avLst/>
          </a:prstGeom>
        </p:spPr>
        <p:txBody>
          <a:bodyPr wrap="square">
            <a:spAutoFit/>
          </a:bodyPr>
          <a:lstStyle/>
          <a:p>
            <a:pPr algn="r"/>
            <a:r>
              <a:rPr lang="en-US" sz="700" dirty="0"/>
              <a:t>Images: </a:t>
            </a:r>
            <a:r>
              <a:rPr lang="en-US" sz="700" dirty="0">
                <a:hlinkClick r:id="rId4"/>
              </a:rPr>
              <a:t>https://</a:t>
            </a:r>
            <a:r>
              <a:rPr lang="en-US" sz="700" dirty="0" smtClean="0">
                <a:hlinkClick r:id="rId4"/>
              </a:rPr>
              <a:t>github.com/cboots/RGBD-to-Mesh</a:t>
            </a:r>
            <a:r>
              <a:rPr lang="en-US" sz="700" dirty="0" smtClean="0"/>
              <a:t>,  </a:t>
            </a:r>
            <a:r>
              <a:rPr lang="en-US" sz="700" dirty="0">
                <a:hlinkClick r:id="rId5"/>
              </a:rPr>
              <a:t>http://</a:t>
            </a:r>
            <a:r>
              <a:rPr lang="en-US" sz="700" dirty="0" smtClean="0">
                <a:hlinkClick r:id="rId5"/>
              </a:rPr>
              <a:t>www.nvidia.com/object/drive-px.html</a:t>
            </a:r>
            <a:r>
              <a:rPr lang="en-US" sz="700" dirty="0" smtClean="0"/>
              <a:t> and </a:t>
            </a:r>
            <a:r>
              <a:rPr lang="en-US" sz="700" dirty="0" smtClean="0">
                <a:hlinkClick r:id="rId6"/>
              </a:rPr>
              <a:t>https</a:t>
            </a:r>
            <a:r>
              <a:rPr lang="en-US" sz="700" dirty="0">
                <a:hlinkClick r:id="rId6"/>
              </a:rPr>
              <a:t>://</a:t>
            </a:r>
            <a:r>
              <a:rPr lang="en-US" sz="700" dirty="0" smtClean="0">
                <a:hlinkClick r:id="rId6"/>
              </a:rPr>
              <a:t>community.arm.com/servlet/JiveServlet/download/96891546-24706/5-mmg-siggraph2016-multiview-cass.pdf</a:t>
            </a:r>
            <a:endParaRPr lang="en-US" sz="700" dirty="0"/>
          </a:p>
        </p:txBody>
      </p:sp>
      <p:pic>
        <p:nvPicPr>
          <p:cNvPr id="5" name="Picture 4"/>
          <p:cNvPicPr>
            <a:picLocks noChangeAspect="1"/>
          </p:cNvPicPr>
          <p:nvPr/>
        </p:nvPicPr>
        <p:blipFill>
          <a:blip r:embed="rId7"/>
          <a:stretch>
            <a:fillRect/>
          </a:stretch>
        </p:blipFill>
        <p:spPr>
          <a:xfrm>
            <a:off x="228600" y="4743663"/>
            <a:ext cx="4323283" cy="1790753"/>
          </a:xfrm>
          <a:prstGeom prst="rect">
            <a:avLst/>
          </a:prstGeom>
        </p:spPr>
      </p:pic>
      <p:pic>
        <p:nvPicPr>
          <p:cNvPr id="13314" name="Picture 2" descr="Computer Visi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18529" y="4660183"/>
            <a:ext cx="3968271" cy="1969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55149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Course Topics</a:t>
            </a:r>
            <a:endParaRPr lang="en-US" dirty="0" smtClean="0"/>
          </a:p>
        </p:txBody>
      </p:sp>
      <p:sp>
        <p:nvSpPr>
          <p:cNvPr id="15364" name="Content Placeholder 2"/>
          <p:cNvSpPr>
            <a:spLocks noGrp="1"/>
          </p:cNvSpPr>
          <p:nvPr>
            <p:ph idx="1"/>
          </p:nvPr>
        </p:nvSpPr>
        <p:spPr>
          <a:xfrm>
            <a:off x="457200" y="1981200"/>
            <a:ext cx="8229600" cy="533400"/>
          </a:xfrm>
        </p:spPr>
        <p:txBody>
          <a:bodyPr/>
          <a:lstStyle/>
          <a:p>
            <a:pPr eaLnBrk="1" hangingPunct="1"/>
            <a:r>
              <a:rPr lang="en-US" dirty="0" smtClean="0"/>
              <a:t>GPU architecture</a:t>
            </a:r>
          </a:p>
        </p:txBody>
      </p:sp>
      <p:sp>
        <p:nvSpPr>
          <p:cNvPr id="15365" name="Text Box 6"/>
          <p:cNvSpPr txBox="1">
            <a:spLocks noChangeArrowheads="1"/>
          </p:cNvSpPr>
          <p:nvPr/>
        </p:nvSpPr>
        <p:spPr bwMode="auto">
          <a:xfrm>
            <a:off x="0" y="6229350"/>
            <a:ext cx="9144000" cy="400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i="1"/>
              <a:t>Not to scale</a:t>
            </a:r>
          </a:p>
        </p:txBody>
      </p:sp>
      <p:sp>
        <p:nvSpPr>
          <p:cNvPr id="19" name="TextBox 3"/>
          <p:cNvSpPr txBox="1">
            <a:spLocks noChangeArrowheads="1"/>
          </p:cNvSpPr>
          <p:nvPr/>
        </p:nvSpPr>
        <p:spPr bwMode="auto">
          <a:xfrm>
            <a:off x="0" y="5557838"/>
            <a:ext cx="9144000" cy="338554"/>
          </a:xfrm>
          <a:prstGeom prst="rect">
            <a:avLst/>
          </a:prstGeom>
          <a:solidFill>
            <a:srgbClr val="92D05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GPU Architecture</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dirty="0"/>
              <a:t>Course Topics</a:t>
            </a:r>
            <a:endParaRPr lang="en-US" dirty="0" smtClean="0"/>
          </a:p>
        </p:txBody>
      </p:sp>
      <p:sp>
        <p:nvSpPr>
          <p:cNvPr id="16389" name="Content Placeholder 2"/>
          <p:cNvSpPr>
            <a:spLocks noGrp="1"/>
          </p:cNvSpPr>
          <p:nvPr>
            <p:ph idx="1"/>
          </p:nvPr>
        </p:nvSpPr>
        <p:spPr>
          <a:xfrm>
            <a:off x="457200" y="1981200"/>
            <a:ext cx="8229600" cy="533400"/>
          </a:xfrm>
        </p:spPr>
        <p:txBody>
          <a:bodyPr/>
          <a:lstStyle/>
          <a:p>
            <a:pPr eaLnBrk="1" hangingPunct="1"/>
            <a:r>
              <a:rPr lang="en-US" i="1" smtClean="0">
                <a:solidFill>
                  <a:srgbClr val="FFC000"/>
                </a:solidFill>
              </a:rPr>
              <a:t>CUDA</a:t>
            </a:r>
            <a:r>
              <a:rPr lang="en-US" smtClean="0"/>
              <a:t> programming model for </a:t>
            </a:r>
            <a:r>
              <a:rPr lang="en-US" i="1" smtClean="0">
                <a:solidFill>
                  <a:srgbClr val="FFC000"/>
                </a:solidFill>
              </a:rPr>
              <a:t>GPU Compute</a:t>
            </a:r>
          </a:p>
        </p:txBody>
      </p:sp>
      <p:sp>
        <p:nvSpPr>
          <p:cNvPr id="16390" name="Text Box 6"/>
          <p:cNvSpPr txBox="1">
            <a:spLocks noChangeArrowheads="1"/>
          </p:cNvSpPr>
          <p:nvPr/>
        </p:nvSpPr>
        <p:spPr bwMode="auto">
          <a:xfrm>
            <a:off x="0" y="6229350"/>
            <a:ext cx="9144000" cy="400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i="1"/>
              <a:t>Not to scale</a:t>
            </a:r>
          </a:p>
        </p:txBody>
      </p:sp>
      <p:pic>
        <p:nvPicPr>
          <p:cNvPr id="16391" name="Picture 11" descr="a_nvidia_cuda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3009900"/>
            <a:ext cx="1362075" cy="1257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TextBox 4"/>
          <p:cNvSpPr txBox="1">
            <a:spLocks noChangeArrowheads="1"/>
          </p:cNvSpPr>
          <p:nvPr/>
        </p:nvSpPr>
        <p:spPr bwMode="auto">
          <a:xfrm>
            <a:off x="0" y="4519613"/>
            <a:ext cx="3200400" cy="1077218"/>
          </a:xfrm>
          <a:prstGeom prst="rect">
            <a:avLst/>
          </a:prstGeom>
          <a:solidFill>
            <a:srgbClr val="00B0F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CUDA</a:t>
            </a:r>
          </a:p>
          <a:p>
            <a:pPr algn="ctr"/>
            <a:endParaRPr lang="en-US" sz="2400" dirty="0"/>
          </a:p>
          <a:p>
            <a:pPr algn="ctr"/>
            <a:endParaRPr lang="en-US" sz="2400" dirty="0"/>
          </a:p>
        </p:txBody>
      </p:sp>
      <p:sp>
        <p:nvSpPr>
          <p:cNvPr id="15" name="TextBox 3"/>
          <p:cNvSpPr txBox="1">
            <a:spLocks noChangeArrowheads="1"/>
          </p:cNvSpPr>
          <p:nvPr/>
        </p:nvSpPr>
        <p:spPr bwMode="auto">
          <a:xfrm>
            <a:off x="0" y="5557838"/>
            <a:ext cx="9144000" cy="338554"/>
          </a:xfrm>
          <a:prstGeom prst="rect">
            <a:avLst/>
          </a:prstGeom>
          <a:solidFill>
            <a:srgbClr val="92D05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GPU Architecture</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en-US" dirty="0"/>
              <a:t>Course Topics</a:t>
            </a:r>
            <a:endParaRPr lang="en-US" dirty="0" smtClean="0"/>
          </a:p>
        </p:txBody>
      </p:sp>
      <p:sp>
        <p:nvSpPr>
          <p:cNvPr id="17411" name="Content Placeholder 2"/>
          <p:cNvSpPr>
            <a:spLocks noGrp="1"/>
          </p:cNvSpPr>
          <p:nvPr>
            <p:ph idx="1"/>
          </p:nvPr>
        </p:nvSpPr>
        <p:spPr/>
        <p:txBody>
          <a:bodyPr/>
          <a:lstStyle/>
          <a:p>
            <a:pPr eaLnBrk="1" hangingPunct="1"/>
            <a:r>
              <a:rPr lang="en-US" smtClean="0"/>
              <a:t>GPU Compute example: conjunction analysis</a:t>
            </a:r>
          </a:p>
        </p:txBody>
      </p:sp>
      <p:pic>
        <p:nvPicPr>
          <p:cNvPr id="174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7600" y="3124200"/>
            <a:ext cx="4368800" cy="2730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7413" name="TextBox 3"/>
          <p:cNvSpPr txBox="1">
            <a:spLocks noChangeArrowheads="1"/>
          </p:cNvSpPr>
          <p:nvPr/>
        </p:nvSpPr>
        <p:spPr bwMode="auto">
          <a:xfrm>
            <a:off x="2071688" y="5943600"/>
            <a:ext cx="500062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dirty="0">
                <a:hlinkClick r:id="rId4"/>
              </a:rPr>
              <a:t>http://www.youtube.com/watch?v=dtT3pTh_q-8</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eaLnBrk="1" hangingPunct="1"/>
            <a:r>
              <a:rPr lang="en-US" dirty="0"/>
              <a:t>Course Topics</a:t>
            </a:r>
            <a:endParaRPr lang="en-US" dirty="0" smtClean="0"/>
          </a:p>
        </p:txBody>
      </p:sp>
      <p:sp>
        <p:nvSpPr>
          <p:cNvPr id="18438" name="Content Placeholder 2"/>
          <p:cNvSpPr>
            <a:spLocks noGrp="1"/>
          </p:cNvSpPr>
          <p:nvPr>
            <p:ph idx="1"/>
          </p:nvPr>
        </p:nvSpPr>
        <p:spPr>
          <a:xfrm>
            <a:off x="457200" y="1981200"/>
            <a:ext cx="8229600" cy="533400"/>
          </a:xfrm>
        </p:spPr>
        <p:txBody>
          <a:bodyPr/>
          <a:lstStyle/>
          <a:p>
            <a:pPr eaLnBrk="1" hangingPunct="1"/>
            <a:r>
              <a:rPr lang="en-US" smtClean="0"/>
              <a:t>Parallel algorithms that form building blocks</a:t>
            </a:r>
          </a:p>
        </p:txBody>
      </p:sp>
      <p:sp>
        <p:nvSpPr>
          <p:cNvPr id="18439" name="Text Box 6"/>
          <p:cNvSpPr txBox="1">
            <a:spLocks noChangeArrowheads="1"/>
          </p:cNvSpPr>
          <p:nvPr/>
        </p:nvSpPr>
        <p:spPr bwMode="auto">
          <a:xfrm>
            <a:off x="0" y="6229350"/>
            <a:ext cx="9144000" cy="400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i="1"/>
              <a:t>Not to scale</a:t>
            </a:r>
          </a:p>
        </p:txBody>
      </p:sp>
      <p:sp>
        <p:nvSpPr>
          <p:cNvPr id="12" name="TextBox 5"/>
          <p:cNvSpPr txBox="1">
            <a:spLocks noChangeArrowheads="1"/>
          </p:cNvSpPr>
          <p:nvPr/>
        </p:nvSpPr>
        <p:spPr bwMode="auto">
          <a:xfrm>
            <a:off x="-6349" y="4169363"/>
            <a:ext cx="3429000" cy="1569660"/>
          </a:xfrm>
          <a:prstGeom prst="rect">
            <a:avLst/>
          </a:prstGeom>
          <a:solidFill>
            <a:srgbClr val="FFC00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Parallel </a:t>
            </a:r>
            <a:r>
              <a:rPr lang="en-US" sz="1600" dirty="0" smtClean="0"/>
              <a:t>Algorithms</a:t>
            </a:r>
          </a:p>
          <a:p>
            <a:pPr algn="ctr"/>
            <a:endParaRPr lang="en-US" sz="1600" dirty="0"/>
          </a:p>
          <a:p>
            <a:pPr algn="ctr"/>
            <a:endParaRPr lang="en-US" sz="1600" dirty="0"/>
          </a:p>
          <a:p>
            <a:pPr algn="ctr"/>
            <a:endParaRPr lang="en-US" sz="1600" dirty="0"/>
          </a:p>
          <a:p>
            <a:pPr algn="ctr"/>
            <a:r>
              <a:rPr lang="en-US" sz="1600" dirty="0"/>
              <a:t/>
            </a:r>
            <a:br>
              <a:rPr lang="en-US" sz="1600" dirty="0"/>
            </a:br>
            <a:endParaRPr lang="en-US" sz="1600" dirty="0"/>
          </a:p>
        </p:txBody>
      </p:sp>
      <p:sp>
        <p:nvSpPr>
          <p:cNvPr id="13" name="TextBox 4"/>
          <p:cNvSpPr txBox="1">
            <a:spLocks noChangeArrowheads="1"/>
          </p:cNvSpPr>
          <p:nvPr/>
        </p:nvSpPr>
        <p:spPr bwMode="auto">
          <a:xfrm>
            <a:off x="0" y="4519613"/>
            <a:ext cx="3200400" cy="1077218"/>
          </a:xfrm>
          <a:prstGeom prst="rect">
            <a:avLst/>
          </a:prstGeom>
          <a:solidFill>
            <a:srgbClr val="00B0F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CUDA</a:t>
            </a:r>
          </a:p>
          <a:p>
            <a:pPr algn="ctr"/>
            <a:endParaRPr lang="en-US" sz="2400" dirty="0"/>
          </a:p>
          <a:p>
            <a:pPr algn="ctr"/>
            <a:endParaRPr lang="en-US" sz="2400" dirty="0"/>
          </a:p>
        </p:txBody>
      </p:sp>
      <p:sp>
        <p:nvSpPr>
          <p:cNvPr id="15" name="TextBox 3"/>
          <p:cNvSpPr txBox="1">
            <a:spLocks noChangeArrowheads="1"/>
          </p:cNvSpPr>
          <p:nvPr/>
        </p:nvSpPr>
        <p:spPr bwMode="auto">
          <a:xfrm>
            <a:off x="0" y="5557838"/>
            <a:ext cx="9144000" cy="338554"/>
          </a:xfrm>
          <a:prstGeom prst="rect">
            <a:avLst/>
          </a:prstGeom>
          <a:solidFill>
            <a:srgbClr val="92D05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GPU Architecture</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dirty="0"/>
              <a:t>Course Topics</a:t>
            </a:r>
            <a:endParaRPr lang="en-US" dirty="0" smtClean="0"/>
          </a:p>
        </p:txBody>
      </p:sp>
      <p:sp>
        <p:nvSpPr>
          <p:cNvPr id="19459" name="Content Placeholder 2"/>
          <p:cNvSpPr>
            <a:spLocks noGrp="1"/>
          </p:cNvSpPr>
          <p:nvPr>
            <p:ph idx="1"/>
          </p:nvPr>
        </p:nvSpPr>
        <p:spPr/>
        <p:txBody>
          <a:bodyPr/>
          <a:lstStyle/>
          <a:p>
            <a:pPr eaLnBrk="1" hangingPunct="1"/>
            <a:r>
              <a:rPr lang="en-US" smtClean="0"/>
              <a:t>Parallel Algorithms example:  </a:t>
            </a:r>
            <a:r>
              <a:rPr lang="en-US" i="1" smtClean="0">
                <a:solidFill>
                  <a:srgbClr val="FFC000"/>
                </a:solidFill>
              </a:rPr>
              <a:t>Scan</a:t>
            </a:r>
          </a:p>
          <a:p>
            <a:pPr lvl="1" eaLnBrk="1" hangingPunct="1"/>
            <a:r>
              <a:rPr lang="en-US" smtClean="0"/>
              <a:t>Given:</a:t>
            </a:r>
          </a:p>
          <a:p>
            <a:pPr lvl="1" eaLnBrk="1" hangingPunct="1"/>
            <a:endParaRPr lang="en-US" smtClean="0"/>
          </a:p>
          <a:p>
            <a:pPr lvl="1" eaLnBrk="1" hangingPunct="1"/>
            <a:endParaRPr lang="en-US" i="1" smtClean="0">
              <a:solidFill>
                <a:srgbClr val="FFC000"/>
              </a:solidFill>
            </a:endParaRPr>
          </a:p>
          <a:p>
            <a:pPr lvl="1" eaLnBrk="1" hangingPunct="1"/>
            <a:r>
              <a:rPr lang="en-US" smtClean="0"/>
              <a:t>Compute:</a:t>
            </a:r>
          </a:p>
          <a:p>
            <a:pPr lvl="1" eaLnBrk="1" hangingPunct="1"/>
            <a:endParaRPr lang="en-US" i="1" smtClean="0">
              <a:solidFill>
                <a:srgbClr val="FFC000"/>
              </a:solidFill>
            </a:endParaRPr>
          </a:p>
          <a:p>
            <a:pPr lvl="1" eaLnBrk="1" hangingPunct="1"/>
            <a:endParaRPr lang="en-US" i="1" smtClean="0">
              <a:solidFill>
                <a:srgbClr val="FFC000"/>
              </a:solidFill>
            </a:endParaRPr>
          </a:p>
          <a:p>
            <a:pPr lvl="1" eaLnBrk="1" hangingPunct="1"/>
            <a:r>
              <a:rPr lang="en-US" smtClean="0"/>
              <a:t>In parallel!</a:t>
            </a:r>
            <a:endParaRPr lang="en-US" i="1" smtClean="0">
              <a:solidFill>
                <a:srgbClr val="FFC000"/>
              </a:solidFill>
            </a:endParaRPr>
          </a:p>
        </p:txBody>
      </p:sp>
      <p:sp>
        <p:nvSpPr>
          <p:cNvPr id="19460" name="Text Box 4"/>
          <p:cNvSpPr txBox="1">
            <a:spLocks noChangeArrowheads="1"/>
          </p:cNvSpPr>
          <p:nvPr/>
        </p:nvSpPr>
        <p:spPr bwMode="auto">
          <a:xfrm>
            <a:off x="1422400" y="34036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3</a:t>
            </a:r>
          </a:p>
        </p:txBody>
      </p:sp>
      <p:sp>
        <p:nvSpPr>
          <p:cNvPr id="19461" name="Text Box 5"/>
          <p:cNvSpPr txBox="1">
            <a:spLocks noChangeArrowheads="1"/>
          </p:cNvSpPr>
          <p:nvPr/>
        </p:nvSpPr>
        <p:spPr bwMode="auto">
          <a:xfrm>
            <a:off x="2085975" y="34036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1</a:t>
            </a:r>
          </a:p>
        </p:txBody>
      </p:sp>
      <p:sp>
        <p:nvSpPr>
          <p:cNvPr id="19462" name="Text Box 6"/>
          <p:cNvSpPr txBox="1">
            <a:spLocks noChangeArrowheads="1"/>
          </p:cNvSpPr>
          <p:nvPr/>
        </p:nvSpPr>
        <p:spPr bwMode="auto">
          <a:xfrm>
            <a:off x="4741863" y="34036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1</a:t>
            </a:r>
          </a:p>
        </p:txBody>
      </p:sp>
      <p:sp>
        <p:nvSpPr>
          <p:cNvPr id="19463" name="Text Box 7"/>
          <p:cNvSpPr txBox="1">
            <a:spLocks noChangeArrowheads="1"/>
          </p:cNvSpPr>
          <p:nvPr/>
        </p:nvSpPr>
        <p:spPr bwMode="auto">
          <a:xfrm>
            <a:off x="2749550" y="34036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7</a:t>
            </a:r>
          </a:p>
        </p:txBody>
      </p:sp>
      <p:sp>
        <p:nvSpPr>
          <p:cNvPr id="19464" name="Text Box 8"/>
          <p:cNvSpPr txBox="1">
            <a:spLocks noChangeArrowheads="1"/>
          </p:cNvSpPr>
          <p:nvPr/>
        </p:nvSpPr>
        <p:spPr bwMode="auto">
          <a:xfrm>
            <a:off x="3413125" y="34036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0</a:t>
            </a:r>
          </a:p>
        </p:txBody>
      </p:sp>
      <p:sp>
        <p:nvSpPr>
          <p:cNvPr id="19465" name="Text Box 9"/>
          <p:cNvSpPr txBox="1">
            <a:spLocks noChangeArrowheads="1"/>
          </p:cNvSpPr>
          <p:nvPr/>
        </p:nvSpPr>
        <p:spPr bwMode="auto">
          <a:xfrm>
            <a:off x="4078288" y="34036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4</a:t>
            </a:r>
          </a:p>
        </p:txBody>
      </p:sp>
      <p:sp>
        <p:nvSpPr>
          <p:cNvPr id="19466" name="Text Box 10"/>
          <p:cNvSpPr txBox="1">
            <a:spLocks noChangeArrowheads="1"/>
          </p:cNvSpPr>
          <p:nvPr/>
        </p:nvSpPr>
        <p:spPr bwMode="auto">
          <a:xfrm>
            <a:off x="5405438" y="34036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6</a:t>
            </a:r>
          </a:p>
        </p:txBody>
      </p:sp>
      <p:sp>
        <p:nvSpPr>
          <p:cNvPr id="19467" name="Text Box 11"/>
          <p:cNvSpPr txBox="1">
            <a:spLocks noChangeArrowheads="1"/>
          </p:cNvSpPr>
          <p:nvPr/>
        </p:nvSpPr>
        <p:spPr bwMode="auto">
          <a:xfrm>
            <a:off x="6070600" y="34036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3</a:t>
            </a:r>
          </a:p>
        </p:txBody>
      </p:sp>
      <p:sp>
        <p:nvSpPr>
          <p:cNvPr id="19468" name="Text Box 12"/>
          <p:cNvSpPr txBox="1">
            <a:spLocks noChangeArrowheads="1"/>
          </p:cNvSpPr>
          <p:nvPr/>
        </p:nvSpPr>
        <p:spPr bwMode="auto">
          <a:xfrm>
            <a:off x="1422400" y="48768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0</a:t>
            </a:r>
          </a:p>
        </p:txBody>
      </p:sp>
      <p:sp>
        <p:nvSpPr>
          <p:cNvPr id="19469" name="Text Box 13"/>
          <p:cNvSpPr txBox="1">
            <a:spLocks noChangeArrowheads="1"/>
          </p:cNvSpPr>
          <p:nvPr/>
        </p:nvSpPr>
        <p:spPr bwMode="auto">
          <a:xfrm>
            <a:off x="2085975" y="48768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3</a:t>
            </a:r>
          </a:p>
        </p:txBody>
      </p:sp>
      <p:sp>
        <p:nvSpPr>
          <p:cNvPr id="19470" name="Text Box 14"/>
          <p:cNvSpPr txBox="1">
            <a:spLocks noChangeArrowheads="1"/>
          </p:cNvSpPr>
          <p:nvPr/>
        </p:nvSpPr>
        <p:spPr bwMode="auto">
          <a:xfrm>
            <a:off x="4741863" y="4876800"/>
            <a:ext cx="492125" cy="40005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15</a:t>
            </a:r>
          </a:p>
        </p:txBody>
      </p:sp>
      <p:sp>
        <p:nvSpPr>
          <p:cNvPr id="19471" name="Text Box 15"/>
          <p:cNvSpPr txBox="1">
            <a:spLocks noChangeArrowheads="1"/>
          </p:cNvSpPr>
          <p:nvPr/>
        </p:nvSpPr>
        <p:spPr bwMode="auto">
          <a:xfrm>
            <a:off x="2749550" y="48768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4</a:t>
            </a:r>
          </a:p>
        </p:txBody>
      </p:sp>
      <p:sp>
        <p:nvSpPr>
          <p:cNvPr id="19472" name="Text Box 16"/>
          <p:cNvSpPr txBox="1">
            <a:spLocks noChangeArrowheads="1"/>
          </p:cNvSpPr>
          <p:nvPr/>
        </p:nvSpPr>
        <p:spPr bwMode="auto">
          <a:xfrm>
            <a:off x="3413125" y="4876800"/>
            <a:ext cx="492125" cy="40005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11</a:t>
            </a:r>
          </a:p>
        </p:txBody>
      </p:sp>
      <p:sp>
        <p:nvSpPr>
          <p:cNvPr id="19473" name="Text Box 17"/>
          <p:cNvSpPr txBox="1">
            <a:spLocks noChangeArrowheads="1"/>
          </p:cNvSpPr>
          <p:nvPr/>
        </p:nvSpPr>
        <p:spPr bwMode="auto">
          <a:xfrm>
            <a:off x="4078288" y="4876800"/>
            <a:ext cx="492125" cy="40005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11</a:t>
            </a:r>
          </a:p>
        </p:txBody>
      </p:sp>
      <p:sp>
        <p:nvSpPr>
          <p:cNvPr id="19474" name="Text Box 18"/>
          <p:cNvSpPr txBox="1">
            <a:spLocks noChangeArrowheads="1"/>
          </p:cNvSpPr>
          <p:nvPr/>
        </p:nvSpPr>
        <p:spPr bwMode="auto">
          <a:xfrm>
            <a:off x="5405438" y="4876800"/>
            <a:ext cx="492125" cy="40005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16</a:t>
            </a:r>
          </a:p>
        </p:txBody>
      </p:sp>
      <p:sp>
        <p:nvSpPr>
          <p:cNvPr id="19475" name="Text Box 19"/>
          <p:cNvSpPr txBox="1">
            <a:spLocks noChangeArrowheads="1"/>
          </p:cNvSpPr>
          <p:nvPr/>
        </p:nvSpPr>
        <p:spPr bwMode="auto">
          <a:xfrm>
            <a:off x="6070600" y="4876800"/>
            <a:ext cx="492125" cy="40005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22</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US" dirty="0"/>
              <a:t>Course Topics</a:t>
            </a:r>
            <a:endParaRPr lang="en-US" dirty="0" smtClean="0"/>
          </a:p>
        </p:txBody>
      </p:sp>
      <p:sp>
        <p:nvSpPr>
          <p:cNvPr id="20487" name="Content Placeholder 2"/>
          <p:cNvSpPr>
            <a:spLocks noGrp="1"/>
          </p:cNvSpPr>
          <p:nvPr>
            <p:ph idx="1"/>
          </p:nvPr>
        </p:nvSpPr>
        <p:spPr>
          <a:xfrm>
            <a:off x="457200" y="1981200"/>
            <a:ext cx="8229600" cy="533400"/>
          </a:xfrm>
        </p:spPr>
        <p:txBody>
          <a:bodyPr/>
          <a:lstStyle/>
          <a:p>
            <a:pPr eaLnBrk="1" hangingPunct="1"/>
            <a:r>
              <a:rPr lang="en-US" smtClean="0"/>
              <a:t>Historical and modern graphics pipeline</a:t>
            </a:r>
          </a:p>
        </p:txBody>
      </p:sp>
      <p:sp>
        <p:nvSpPr>
          <p:cNvPr id="20488" name="Text Box 6"/>
          <p:cNvSpPr txBox="1">
            <a:spLocks noChangeArrowheads="1"/>
          </p:cNvSpPr>
          <p:nvPr/>
        </p:nvSpPr>
        <p:spPr bwMode="auto">
          <a:xfrm>
            <a:off x="0" y="6229350"/>
            <a:ext cx="9144000" cy="400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i="1"/>
              <a:t>Not to scale</a:t>
            </a:r>
          </a:p>
        </p:txBody>
      </p:sp>
      <p:sp>
        <p:nvSpPr>
          <p:cNvPr id="15" name="TextBox 5"/>
          <p:cNvSpPr txBox="1">
            <a:spLocks noChangeArrowheads="1"/>
          </p:cNvSpPr>
          <p:nvPr/>
        </p:nvSpPr>
        <p:spPr bwMode="auto">
          <a:xfrm>
            <a:off x="-6349" y="4169363"/>
            <a:ext cx="3429000" cy="1569660"/>
          </a:xfrm>
          <a:prstGeom prst="rect">
            <a:avLst/>
          </a:prstGeom>
          <a:solidFill>
            <a:srgbClr val="FFC00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Parallel </a:t>
            </a:r>
            <a:r>
              <a:rPr lang="en-US" sz="1600" dirty="0" smtClean="0"/>
              <a:t>Algorithms</a:t>
            </a:r>
          </a:p>
          <a:p>
            <a:pPr algn="ctr"/>
            <a:endParaRPr lang="en-US" sz="1600" dirty="0"/>
          </a:p>
          <a:p>
            <a:pPr algn="ctr"/>
            <a:endParaRPr lang="en-US" sz="1600" dirty="0"/>
          </a:p>
          <a:p>
            <a:pPr algn="ctr"/>
            <a:endParaRPr lang="en-US" sz="1600" dirty="0"/>
          </a:p>
          <a:p>
            <a:pPr algn="ctr"/>
            <a:r>
              <a:rPr lang="en-US" sz="1600" dirty="0"/>
              <a:t/>
            </a:r>
            <a:br>
              <a:rPr lang="en-US" sz="1600" dirty="0"/>
            </a:br>
            <a:endParaRPr lang="en-US" sz="1600" dirty="0"/>
          </a:p>
        </p:txBody>
      </p:sp>
      <p:sp>
        <p:nvSpPr>
          <p:cNvPr id="16" name="TextBox 4"/>
          <p:cNvSpPr txBox="1">
            <a:spLocks noChangeArrowheads="1"/>
          </p:cNvSpPr>
          <p:nvPr/>
        </p:nvSpPr>
        <p:spPr bwMode="auto">
          <a:xfrm>
            <a:off x="0" y="4519613"/>
            <a:ext cx="3200400" cy="1077218"/>
          </a:xfrm>
          <a:prstGeom prst="rect">
            <a:avLst/>
          </a:prstGeom>
          <a:solidFill>
            <a:srgbClr val="00B0F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CUDA</a:t>
            </a:r>
          </a:p>
          <a:p>
            <a:pPr algn="ctr"/>
            <a:endParaRPr lang="en-US" sz="2400" dirty="0"/>
          </a:p>
          <a:p>
            <a:pPr algn="ctr"/>
            <a:endParaRPr lang="en-US" sz="2400" dirty="0"/>
          </a:p>
        </p:txBody>
      </p:sp>
      <p:sp>
        <p:nvSpPr>
          <p:cNvPr id="17" name="TextBox 10"/>
          <p:cNvSpPr txBox="1">
            <a:spLocks noChangeArrowheads="1"/>
          </p:cNvSpPr>
          <p:nvPr/>
        </p:nvSpPr>
        <p:spPr bwMode="auto">
          <a:xfrm>
            <a:off x="3422650" y="5029200"/>
            <a:ext cx="4959350" cy="584200"/>
          </a:xfrm>
          <a:prstGeom prst="rect">
            <a:avLst/>
          </a:prstGeom>
          <a:solidFill>
            <a:srgbClr val="FF330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Graphics Pipeline</a:t>
            </a:r>
          </a:p>
          <a:p>
            <a:pPr algn="ctr"/>
            <a:endParaRPr lang="en-US" sz="1600" dirty="0"/>
          </a:p>
        </p:txBody>
      </p:sp>
      <p:sp>
        <p:nvSpPr>
          <p:cNvPr id="18" name="TextBox 3"/>
          <p:cNvSpPr txBox="1">
            <a:spLocks noChangeArrowheads="1"/>
          </p:cNvSpPr>
          <p:nvPr/>
        </p:nvSpPr>
        <p:spPr bwMode="auto">
          <a:xfrm>
            <a:off x="0" y="5557838"/>
            <a:ext cx="9144000" cy="338554"/>
          </a:xfrm>
          <a:prstGeom prst="rect">
            <a:avLst/>
          </a:prstGeom>
          <a:solidFill>
            <a:srgbClr val="92D05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GPU Architecture</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5" descr="nvidia geforce gtx 580 vs amd radeon hd 6870 GeForce GTX 580 VS AMD Radeon HD 6870: Review and Comparison    Conclu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128" y="2133600"/>
            <a:ext cx="3456871" cy="2001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099" name="Rectangle 2"/>
          <p:cNvSpPr>
            <a:spLocks noGrp="1" noChangeArrowheads="1"/>
          </p:cNvSpPr>
          <p:nvPr>
            <p:ph type="title"/>
          </p:nvPr>
        </p:nvSpPr>
        <p:spPr/>
        <p:txBody>
          <a:bodyPr/>
          <a:lstStyle/>
          <a:p>
            <a:pPr eaLnBrk="1" hangingPunct="1"/>
            <a:r>
              <a:rPr lang="en-US" dirty="0" smtClean="0"/>
              <a:t>Recitations</a:t>
            </a:r>
          </a:p>
        </p:txBody>
      </p:sp>
      <p:sp>
        <p:nvSpPr>
          <p:cNvPr id="4100" name="Content Placeholder 1"/>
          <p:cNvSpPr>
            <a:spLocks noGrp="1"/>
          </p:cNvSpPr>
          <p:nvPr>
            <p:ph idx="1"/>
          </p:nvPr>
        </p:nvSpPr>
        <p:spPr>
          <a:xfrm>
            <a:off x="457199" y="1981200"/>
            <a:ext cx="8686799" cy="3886200"/>
          </a:xfrm>
        </p:spPr>
        <p:txBody>
          <a:bodyPr/>
          <a:lstStyle/>
          <a:p>
            <a:pPr eaLnBrk="1" hangingPunct="1"/>
            <a:r>
              <a:rPr lang="en-US" dirty="0" smtClean="0"/>
              <a:t>Wednesday</a:t>
            </a:r>
          </a:p>
          <a:p>
            <a:pPr eaLnBrk="1" hangingPunct="1"/>
            <a:r>
              <a:rPr lang="en-US" dirty="0" smtClean="0"/>
              <a:t>6-9pm</a:t>
            </a:r>
          </a:p>
          <a:p>
            <a:pPr eaLnBrk="1" hangingPunct="1"/>
            <a:r>
              <a:rPr lang="en-US" dirty="0" smtClean="0"/>
              <a:t>Town 305</a:t>
            </a:r>
          </a:p>
          <a:p>
            <a:pPr marL="0" indent="0" eaLnBrk="1" hangingPunct="1">
              <a:buNone/>
            </a:pPr>
            <a:endParaRPr lang="en-US" sz="1600" dirty="0"/>
          </a:p>
          <a:p>
            <a:pPr eaLnBrk="1" hangingPunct="1"/>
            <a:r>
              <a:rPr lang="en-US" dirty="0" smtClean="0"/>
              <a:t>TA-lead hands-on help with projects</a:t>
            </a:r>
          </a:p>
          <a:p>
            <a:pPr eaLnBrk="1" hangingPunct="1"/>
            <a:r>
              <a:rPr lang="en-US" dirty="0" smtClean="0"/>
              <a:t>TA-lead hands-on labs</a:t>
            </a:r>
          </a:p>
          <a:p>
            <a:pPr eaLnBrk="1" hangingPunct="1"/>
            <a:r>
              <a:rPr lang="en-US" dirty="0" smtClean="0"/>
              <a:t>Sometimes I will lecture</a:t>
            </a:r>
          </a:p>
          <a:p>
            <a:pPr eaLnBrk="1" hangingPunct="1"/>
            <a:r>
              <a:rPr lang="en-US" dirty="0" smtClean="0"/>
              <a:t>Sometimes there will be </a:t>
            </a:r>
            <a:r>
              <a:rPr lang="en-US" dirty="0"/>
              <a:t>guest </a:t>
            </a:r>
            <a:r>
              <a:rPr lang="en-US" dirty="0" smtClean="0"/>
              <a:t>lectures </a:t>
            </a:r>
            <a:r>
              <a:rPr lang="en-US" sz="900" dirty="0" smtClean="0"/>
              <a:t>(required attendance)</a:t>
            </a:r>
            <a:endParaRPr lang="en-US" dirty="0" smtClean="0"/>
          </a:p>
          <a:p>
            <a:pPr marL="0" indent="0" eaLnBrk="1" hangingPunct="1">
              <a:buNone/>
            </a:pPr>
            <a:endParaRPr lang="en-US" dirty="0" smtClean="0"/>
          </a:p>
        </p:txBody>
      </p:sp>
      <p:sp>
        <p:nvSpPr>
          <p:cNvPr id="4101" name="Text Box 6"/>
          <p:cNvSpPr txBox="1">
            <a:spLocks noChangeArrowheads="1"/>
          </p:cNvSpPr>
          <p:nvPr/>
        </p:nvSpPr>
        <p:spPr bwMode="auto">
          <a:xfrm>
            <a:off x="0" y="6611779"/>
            <a:ext cx="9144000"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r>
              <a:rPr lang="en-US" sz="1000" dirty="0"/>
              <a:t>Image from </a:t>
            </a:r>
            <a:r>
              <a:rPr lang="en-US" sz="1000" dirty="0">
                <a:hlinkClick r:id="rId4"/>
              </a:rPr>
              <a:t>http://pinoytutorial.com/techtorial/geforce-gtx-580-vs-amd-radeon-hd-6870-review-and-comparison-conclusion/</a:t>
            </a:r>
            <a:endParaRPr lang="en-US" sz="1000" dirty="0"/>
          </a:p>
        </p:txBody>
      </p:sp>
    </p:spTree>
    <p:extLst>
      <p:ext uri="{BB962C8B-B14F-4D97-AF65-F5344CB8AC3E}">
        <p14:creationId xmlns:p14="http://schemas.microsoft.com/office/powerpoint/2010/main" val="6011573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eaLnBrk="1" hangingPunct="1"/>
            <a:r>
              <a:rPr lang="en-US" dirty="0" smtClean="0"/>
              <a:t>AMD Toyshop Demo</a:t>
            </a:r>
          </a:p>
        </p:txBody>
      </p:sp>
      <p:sp>
        <p:nvSpPr>
          <p:cNvPr id="24580" name="TextBox 3"/>
          <p:cNvSpPr txBox="1">
            <a:spLocks noChangeArrowheads="1"/>
          </p:cNvSpPr>
          <p:nvPr/>
        </p:nvSpPr>
        <p:spPr bwMode="auto">
          <a:xfrm>
            <a:off x="1997129" y="6096000"/>
            <a:ext cx="514974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dirty="0">
                <a:hlinkClick r:id="rId3"/>
              </a:rPr>
              <a:t>http://www.youtube.com/watch?v=LtxvpS5AYHQ</a:t>
            </a:r>
            <a:endParaRPr lang="en-US" dirty="0"/>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2575" y="2628900"/>
            <a:ext cx="6038850" cy="3390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74511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AMD Leo Demo</a:t>
            </a:r>
            <a:endParaRPr lang="en-US" dirty="0"/>
          </a:p>
        </p:txBody>
      </p:sp>
      <p:sp>
        <p:nvSpPr>
          <p:cNvPr id="3" name="Content Placeholder 2"/>
          <p:cNvSpPr>
            <a:spLocks noGrp="1"/>
          </p:cNvSpPr>
          <p:nvPr>
            <p:ph idx="1"/>
          </p:nvPr>
        </p:nvSpPr>
        <p:spPr/>
        <p:txBody>
          <a:bodyPr/>
          <a:lstStyle/>
          <a:p>
            <a:endParaRPr lang="en-US"/>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6863" y="2686050"/>
            <a:ext cx="6010275" cy="34099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TextBox 3"/>
          <p:cNvSpPr txBox="1">
            <a:spLocks noChangeArrowheads="1"/>
          </p:cNvSpPr>
          <p:nvPr/>
        </p:nvSpPr>
        <p:spPr bwMode="auto">
          <a:xfrm>
            <a:off x="1997129" y="6096000"/>
            <a:ext cx="524380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dirty="0">
                <a:hlinkClick r:id="rId4"/>
              </a:rPr>
              <a:t>http://www.youtube.com/watch?v=zYweEn6DFcU</a:t>
            </a:r>
            <a:endParaRPr lang="en-US" dirty="0"/>
          </a:p>
        </p:txBody>
      </p:sp>
    </p:spTree>
    <p:extLst>
      <p:ext uri="{BB962C8B-B14F-4D97-AF65-F5344CB8AC3E}">
        <p14:creationId xmlns:p14="http://schemas.microsoft.com/office/powerpoint/2010/main" val="40182554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pPr eaLnBrk="1" hangingPunct="1"/>
            <a:r>
              <a:rPr lang="en-US" dirty="0"/>
              <a:t>GPU Compute + </a:t>
            </a:r>
            <a:r>
              <a:rPr lang="en-US" dirty="0" smtClean="0"/>
              <a:t>Rendering</a:t>
            </a:r>
            <a:endParaRPr lang="en-US" dirty="0"/>
          </a:p>
        </p:txBody>
      </p:sp>
      <p:sp>
        <p:nvSpPr>
          <p:cNvPr id="25603" name="Content Placeholder 2"/>
          <p:cNvSpPr>
            <a:spLocks noGrp="1"/>
          </p:cNvSpPr>
          <p:nvPr>
            <p:ph idx="1"/>
          </p:nvPr>
        </p:nvSpPr>
        <p:spPr/>
        <p:txBody>
          <a:bodyPr/>
          <a:lstStyle/>
          <a:p>
            <a:pPr eaLnBrk="1" hangingPunct="1"/>
            <a:endParaRPr lang="en-US" dirty="0" smtClean="0"/>
          </a:p>
        </p:txBody>
      </p:sp>
      <p:pic>
        <p:nvPicPr>
          <p:cNvPr id="2560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100" y="2667000"/>
            <a:ext cx="6019800" cy="33432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5605" name="TextBox 3"/>
          <p:cNvSpPr txBox="1">
            <a:spLocks noChangeArrowheads="1"/>
          </p:cNvSpPr>
          <p:nvPr/>
        </p:nvSpPr>
        <p:spPr bwMode="auto">
          <a:xfrm>
            <a:off x="1427163" y="6096000"/>
            <a:ext cx="62896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dirty="0">
                <a:hlinkClick r:id="rId4"/>
              </a:rPr>
              <a:t>http://www.nvidia.com/object/GTX_400_games_demos.html</a:t>
            </a:r>
            <a:endParaRPr lang="en-US" dirty="0"/>
          </a:p>
        </p:txBody>
      </p:sp>
    </p:spTree>
    <p:extLst>
      <p:ext uri="{BB962C8B-B14F-4D97-AF65-F5344CB8AC3E}">
        <p14:creationId xmlns:p14="http://schemas.microsoft.com/office/powerpoint/2010/main" val="26274311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dirty="0"/>
              <a:t>Course Topics</a:t>
            </a:r>
            <a:endParaRPr lang="en-US" dirty="0" smtClean="0"/>
          </a:p>
        </p:txBody>
      </p:sp>
      <p:sp>
        <p:nvSpPr>
          <p:cNvPr id="21512" name="Content Placeholder 2"/>
          <p:cNvSpPr>
            <a:spLocks noGrp="1"/>
          </p:cNvSpPr>
          <p:nvPr>
            <p:ph idx="1"/>
          </p:nvPr>
        </p:nvSpPr>
        <p:spPr>
          <a:xfrm>
            <a:off x="457200" y="1981200"/>
            <a:ext cx="8229600" cy="533400"/>
          </a:xfrm>
        </p:spPr>
        <p:txBody>
          <a:bodyPr/>
          <a:lstStyle/>
          <a:p>
            <a:pPr eaLnBrk="1" hangingPunct="1"/>
            <a:r>
              <a:rPr lang="en-US" dirty="0" smtClean="0"/>
              <a:t>Graphics APIs: WebGL</a:t>
            </a:r>
          </a:p>
        </p:txBody>
      </p:sp>
      <p:sp>
        <p:nvSpPr>
          <p:cNvPr id="21513" name="Text Box 6"/>
          <p:cNvSpPr txBox="1">
            <a:spLocks noChangeArrowheads="1"/>
          </p:cNvSpPr>
          <p:nvPr/>
        </p:nvSpPr>
        <p:spPr bwMode="auto">
          <a:xfrm>
            <a:off x="0" y="6229350"/>
            <a:ext cx="9144000" cy="400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i="1"/>
              <a:t>Not to scale</a:t>
            </a:r>
          </a:p>
        </p:txBody>
      </p:sp>
      <p:sp>
        <p:nvSpPr>
          <p:cNvPr id="17" name="TextBox 16"/>
          <p:cNvSpPr txBox="1"/>
          <p:nvPr/>
        </p:nvSpPr>
        <p:spPr>
          <a:xfrm>
            <a:off x="3422650" y="4519613"/>
            <a:ext cx="2292350" cy="1323975"/>
          </a:xfrm>
          <a:prstGeom prst="rect">
            <a:avLst/>
          </a:prstGeom>
          <a:solidFill>
            <a:schemeClr val="tx1">
              <a:lumMod val="50000"/>
              <a:lumOff val="50000"/>
            </a:schemeClr>
          </a:solidFill>
          <a:ln>
            <a:solidFill>
              <a:schemeClr val="tx1"/>
            </a:solidFill>
          </a:ln>
        </p:spPr>
        <p:txBody>
          <a:bodyPr wrap="square">
            <a:spAutoFit/>
          </a:bodyPr>
          <a:lstStyle/>
          <a:p>
            <a:pPr algn="ctr">
              <a:defRPr/>
            </a:pPr>
            <a:r>
              <a:rPr lang="en-US" sz="1600" dirty="0" smtClean="0"/>
              <a:t>WebGL</a:t>
            </a:r>
            <a:endParaRPr lang="en-US" sz="1600" dirty="0"/>
          </a:p>
          <a:p>
            <a:pPr algn="ctr">
              <a:defRPr/>
            </a:pPr>
            <a:endParaRPr lang="en-US" sz="1600" dirty="0"/>
          </a:p>
          <a:p>
            <a:pPr algn="ctr">
              <a:defRPr/>
            </a:pPr>
            <a:endParaRPr lang="en-US" sz="1600" dirty="0"/>
          </a:p>
          <a:p>
            <a:pPr algn="ctr">
              <a:defRPr/>
            </a:pPr>
            <a:endParaRPr lang="en-US" sz="1600" dirty="0"/>
          </a:p>
          <a:p>
            <a:pPr algn="ctr">
              <a:defRPr/>
            </a:pPr>
            <a:endParaRPr lang="en-US" sz="1600" dirty="0"/>
          </a:p>
        </p:txBody>
      </p:sp>
      <p:sp>
        <p:nvSpPr>
          <p:cNvPr id="19" name="TextBox 5"/>
          <p:cNvSpPr txBox="1">
            <a:spLocks noChangeArrowheads="1"/>
          </p:cNvSpPr>
          <p:nvPr/>
        </p:nvSpPr>
        <p:spPr bwMode="auto">
          <a:xfrm>
            <a:off x="-6349" y="4169363"/>
            <a:ext cx="3429000" cy="1569660"/>
          </a:xfrm>
          <a:prstGeom prst="rect">
            <a:avLst/>
          </a:prstGeom>
          <a:solidFill>
            <a:srgbClr val="FFC00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Parallel </a:t>
            </a:r>
            <a:r>
              <a:rPr lang="en-US" sz="1600" dirty="0" smtClean="0"/>
              <a:t>Algorithms</a:t>
            </a:r>
          </a:p>
          <a:p>
            <a:pPr algn="ctr"/>
            <a:endParaRPr lang="en-US" sz="1600" dirty="0"/>
          </a:p>
          <a:p>
            <a:pPr algn="ctr"/>
            <a:endParaRPr lang="en-US" sz="1600" dirty="0"/>
          </a:p>
          <a:p>
            <a:pPr algn="ctr"/>
            <a:endParaRPr lang="en-US" sz="1600" dirty="0"/>
          </a:p>
          <a:p>
            <a:pPr algn="ctr"/>
            <a:r>
              <a:rPr lang="en-US" sz="1600" dirty="0"/>
              <a:t/>
            </a:r>
            <a:br>
              <a:rPr lang="en-US" sz="1600" dirty="0"/>
            </a:br>
            <a:endParaRPr lang="en-US" sz="1600" dirty="0"/>
          </a:p>
        </p:txBody>
      </p:sp>
      <p:sp>
        <p:nvSpPr>
          <p:cNvPr id="20" name="TextBox 4"/>
          <p:cNvSpPr txBox="1">
            <a:spLocks noChangeArrowheads="1"/>
          </p:cNvSpPr>
          <p:nvPr/>
        </p:nvSpPr>
        <p:spPr bwMode="auto">
          <a:xfrm>
            <a:off x="0" y="4519613"/>
            <a:ext cx="3200400" cy="1077218"/>
          </a:xfrm>
          <a:prstGeom prst="rect">
            <a:avLst/>
          </a:prstGeom>
          <a:solidFill>
            <a:srgbClr val="00B0F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CUDA</a:t>
            </a:r>
          </a:p>
          <a:p>
            <a:pPr algn="ctr"/>
            <a:endParaRPr lang="en-US" sz="2400" dirty="0"/>
          </a:p>
          <a:p>
            <a:pPr algn="ctr"/>
            <a:endParaRPr lang="en-US" sz="2400" dirty="0"/>
          </a:p>
        </p:txBody>
      </p:sp>
      <p:sp>
        <p:nvSpPr>
          <p:cNvPr id="21" name="TextBox 10"/>
          <p:cNvSpPr txBox="1">
            <a:spLocks noChangeArrowheads="1"/>
          </p:cNvSpPr>
          <p:nvPr/>
        </p:nvSpPr>
        <p:spPr bwMode="auto">
          <a:xfrm>
            <a:off x="3422650" y="5029200"/>
            <a:ext cx="4959350" cy="584200"/>
          </a:xfrm>
          <a:prstGeom prst="rect">
            <a:avLst/>
          </a:prstGeom>
          <a:solidFill>
            <a:srgbClr val="FF330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Graphics Pipeline</a:t>
            </a:r>
          </a:p>
          <a:p>
            <a:pPr algn="ctr"/>
            <a:endParaRPr lang="en-US" sz="1600" dirty="0"/>
          </a:p>
        </p:txBody>
      </p:sp>
      <p:sp>
        <p:nvSpPr>
          <p:cNvPr id="22" name="TextBox 3"/>
          <p:cNvSpPr txBox="1">
            <a:spLocks noChangeArrowheads="1"/>
          </p:cNvSpPr>
          <p:nvPr/>
        </p:nvSpPr>
        <p:spPr bwMode="auto">
          <a:xfrm>
            <a:off x="0" y="5557838"/>
            <a:ext cx="9144000" cy="338554"/>
          </a:xfrm>
          <a:prstGeom prst="rect">
            <a:avLst/>
          </a:prstGeom>
          <a:solidFill>
            <a:srgbClr val="92D05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GPU Architecture</a:t>
            </a:r>
          </a:p>
        </p:txBody>
      </p:sp>
      <p:pic>
        <p:nvPicPr>
          <p:cNvPr id="5122" name="Picture 2" descr="http://www.seas.upenn.edu/~pcozzi/images/WebGL_170px_Nov1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4578" y="628649"/>
            <a:ext cx="2447022" cy="10195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eaLnBrk="1" hangingPunct="1"/>
            <a:r>
              <a:rPr lang="en-US" dirty="0"/>
              <a:t>Turbulenz</a:t>
            </a:r>
            <a:endParaRPr lang="en-US" dirty="0" smtClean="0"/>
          </a:p>
        </p:txBody>
      </p:sp>
      <p:sp>
        <p:nvSpPr>
          <p:cNvPr id="24580" name="TextBox 3"/>
          <p:cNvSpPr txBox="1">
            <a:spLocks noChangeArrowheads="1"/>
          </p:cNvSpPr>
          <p:nvPr/>
        </p:nvSpPr>
        <p:spPr bwMode="auto">
          <a:xfrm>
            <a:off x="1997129" y="5850493"/>
            <a:ext cx="516686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dirty="0">
                <a:hlinkClick r:id="rId3"/>
              </a:rPr>
              <a:t>http://</a:t>
            </a:r>
            <a:r>
              <a:rPr lang="en-US" dirty="0" smtClean="0">
                <a:hlinkClick r:id="rId3"/>
              </a:rPr>
              <a:t>www.youtube.com/watch?v=AJg_BmY9-8o</a:t>
            </a:r>
            <a:endParaRPr lang="en-US" dirty="0"/>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5913" y="2362200"/>
            <a:ext cx="5972175" cy="3324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87331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Unreal 4</a:t>
            </a:r>
            <a:endParaRPr lang="en-US" dirty="0"/>
          </a:p>
        </p:txBody>
      </p:sp>
      <p:sp>
        <p:nvSpPr>
          <p:cNvPr id="4" name="TextBox 3"/>
          <p:cNvSpPr txBox="1">
            <a:spLocks noChangeArrowheads="1"/>
          </p:cNvSpPr>
          <p:nvPr/>
        </p:nvSpPr>
        <p:spPr bwMode="auto">
          <a:xfrm>
            <a:off x="522653" y="5105400"/>
            <a:ext cx="8098692"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1400" dirty="0">
                <a:hlinkClick r:id="rId2"/>
              </a:rPr>
              <a:t>https://blog.mozilla.org/blog/2014/03/12/mozilla-and-epic-preview-unreal-engine-4-running-in-firefox</a:t>
            </a:r>
            <a:r>
              <a:rPr lang="en-US" sz="1400" dirty="0" smtClean="0">
                <a:hlinkClick r:id="rId2"/>
              </a:rPr>
              <a:t>/</a:t>
            </a:r>
            <a:endParaRPr lang="en-US" sz="1400" dirty="0"/>
          </a:p>
        </p:txBody>
      </p:sp>
      <p:pic>
        <p:nvPicPr>
          <p:cNvPr id="3" name="Picture 2"/>
          <p:cNvPicPr>
            <a:picLocks noChangeAspect="1"/>
          </p:cNvPicPr>
          <p:nvPr/>
        </p:nvPicPr>
        <p:blipFill>
          <a:blip r:embed="rId3"/>
          <a:stretch>
            <a:fillRect/>
          </a:stretch>
        </p:blipFill>
        <p:spPr>
          <a:xfrm>
            <a:off x="1890338" y="1895261"/>
            <a:ext cx="5363323" cy="3067478"/>
          </a:xfrm>
          <a:prstGeom prst="rect">
            <a:avLst/>
          </a:prstGeom>
        </p:spPr>
      </p:pic>
    </p:spTree>
    <p:extLst>
      <p:ext uri="{BB962C8B-B14F-4D97-AF65-F5344CB8AC3E}">
        <p14:creationId xmlns:p14="http://schemas.microsoft.com/office/powerpoint/2010/main" val="25328229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Doarama</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578" y="1981200"/>
            <a:ext cx="8406845" cy="353853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TextBox 3"/>
          <p:cNvSpPr txBox="1">
            <a:spLocks noChangeArrowheads="1"/>
          </p:cNvSpPr>
          <p:nvPr/>
        </p:nvSpPr>
        <p:spPr bwMode="auto">
          <a:xfrm>
            <a:off x="3177997" y="5638800"/>
            <a:ext cx="2788007"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dirty="0">
                <a:hlinkClick r:id="rId3"/>
              </a:rPr>
              <a:t>http://www.doarama.com/</a:t>
            </a:r>
            <a:endParaRPr lang="en-US" dirty="0"/>
          </a:p>
        </p:txBody>
      </p:sp>
    </p:spTree>
    <p:extLst>
      <p:ext uri="{BB962C8B-B14F-4D97-AF65-F5344CB8AC3E}">
        <p14:creationId xmlns:p14="http://schemas.microsoft.com/office/powerpoint/2010/main" val="10147774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Marmoset Viewer</a:t>
            </a:r>
            <a:endParaRPr lang="en-US" dirty="0"/>
          </a:p>
        </p:txBody>
      </p:sp>
      <p:pic>
        <p:nvPicPr>
          <p:cNvPr id="4" name="Picture 3">
            <a:hlinkClick r:id="rId3"/>
          </p:cNvPr>
          <p:cNvPicPr>
            <a:picLocks noChangeAspect="1"/>
          </p:cNvPicPr>
          <p:nvPr/>
        </p:nvPicPr>
        <p:blipFill>
          <a:blip r:embed="rId4"/>
          <a:stretch>
            <a:fillRect/>
          </a:stretch>
        </p:blipFill>
        <p:spPr>
          <a:xfrm>
            <a:off x="956758" y="1905000"/>
            <a:ext cx="7230484" cy="4058216"/>
          </a:xfrm>
          <a:prstGeom prst="rect">
            <a:avLst/>
          </a:prstGeom>
        </p:spPr>
      </p:pic>
    </p:spTree>
    <p:extLst>
      <p:ext uri="{BB962C8B-B14F-4D97-AF65-F5344CB8AC3E}">
        <p14:creationId xmlns:p14="http://schemas.microsoft.com/office/powerpoint/2010/main" val="12935800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eaLnBrk="1" hangingPunct="1"/>
            <a:r>
              <a:rPr lang="en-US" dirty="0"/>
              <a:t>Course Topics</a:t>
            </a:r>
            <a:endParaRPr lang="en-US" dirty="0" smtClean="0"/>
          </a:p>
        </p:txBody>
      </p:sp>
      <p:sp>
        <p:nvSpPr>
          <p:cNvPr id="26634" name="Content Placeholder 2"/>
          <p:cNvSpPr>
            <a:spLocks noGrp="1"/>
          </p:cNvSpPr>
          <p:nvPr>
            <p:ph idx="1"/>
          </p:nvPr>
        </p:nvSpPr>
        <p:spPr>
          <a:xfrm>
            <a:off x="457200" y="1981200"/>
            <a:ext cx="8229600" cy="533400"/>
          </a:xfrm>
        </p:spPr>
        <p:txBody>
          <a:bodyPr/>
          <a:lstStyle/>
          <a:p>
            <a:pPr eaLnBrk="1" hangingPunct="1"/>
            <a:r>
              <a:rPr lang="en-US" dirty="0" smtClean="0"/>
              <a:t>Mobile</a:t>
            </a:r>
          </a:p>
        </p:txBody>
      </p:sp>
      <p:sp>
        <p:nvSpPr>
          <p:cNvPr id="26635" name="Text Box 6"/>
          <p:cNvSpPr txBox="1">
            <a:spLocks noChangeArrowheads="1"/>
          </p:cNvSpPr>
          <p:nvPr/>
        </p:nvSpPr>
        <p:spPr bwMode="auto">
          <a:xfrm>
            <a:off x="0" y="6229350"/>
            <a:ext cx="9144000" cy="400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i="1"/>
              <a:t>Not to scale</a:t>
            </a:r>
          </a:p>
        </p:txBody>
      </p:sp>
      <p:sp>
        <p:nvSpPr>
          <p:cNvPr id="18" name="TextBox 17"/>
          <p:cNvSpPr txBox="1"/>
          <p:nvPr/>
        </p:nvSpPr>
        <p:spPr>
          <a:xfrm>
            <a:off x="3422650" y="4519613"/>
            <a:ext cx="2292350" cy="584775"/>
          </a:xfrm>
          <a:prstGeom prst="rect">
            <a:avLst/>
          </a:prstGeom>
          <a:solidFill>
            <a:schemeClr val="tx1">
              <a:lumMod val="50000"/>
              <a:lumOff val="50000"/>
            </a:schemeClr>
          </a:solidFill>
          <a:ln>
            <a:solidFill>
              <a:schemeClr val="tx1"/>
            </a:solidFill>
          </a:ln>
        </p:spPr>
        <p:txBody>
          <a:bodyPr wrap="square">
            <a:spAutoFit/>
          </a:bodyPr>
          <a:lstStyle/>
          <a:p>
            <a:pPr algn="ctr">
              <a:defRPr/>
            </a:pPr>
            <a:r>
              <a:rPr lang="en-US" sz="1600" dirty="0" smtClean="0"/>
              <a:t>WebGL</a:t>
            </a:r>
            <a:endParaRPr lang="en-US" sz="1600" dirty="0"/>
          </a:p>
          <a:p>
            <a:pPr algn="ctr">
              <a:defRPr/>
            </a:pPr>
            <a:endParaRPr lang="en-US" sz="1600" dirty="0"/>
          </a:p>
        </p:txBody>
      </p:sp>
      <p:sp>
        <p:nvSpPr>
          <p:cNvPr id="19" name="TextBox 12"/>
          <p:cNvSpPr txBox="1">
            <a:spLocks noChangeArrowheads="1"/>
          </p:cNvSpPr>
          <p:nvPr/>
        </p:nvSpPr>
        <p:spPr bwMode="auto">
          <a:xfrm>
            <a:off x="6374882" y="4510360"/>
            <a:ext cx="2338387" cy="1077218"/>
          </a:xfrm>
          <a:prstGeom prst="rect">
            <a:avLst/>
          </a:prstGeom>
          <a:solidFill>
            <a:srgbClr val="9966FF"/>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smtClean="0"/>
              <a:t>Mobile</a:t>
            </a:r>
            <a:endParaRPr lang="en-US" sz="1600" dirty="0"/>
          </a:p>
          <a:p>
            <a:pPr algn="ctr"/>
            <a:r>
              <a:rPr lang="en-US" sz="2400" dirty="0"/>
              <a:t/>
            </a:r>
            <a:br>
              <a:rPr lang="en-US" sz="2400" dirty="0"/>
            </a:br>
            <a:endParaRPr lang="en-US" sz="2400" dirty="0"/>
          </a:p>
        </p:txBody>
      </p:sp>
      <p:sp>
        <p:nvSpPr>
          <p:cNvPr id="20" name="TextBox 5"/>
          <p:cNvSpPr txBox="1">
            <a:spLocks noChangeArrowheads="1"/>
          </p:cNvSpPr>
          <p:nvPr/>
        </p:nvSpPr>
        <p:spPr bwMode="auto">
          <a:xfrm>
            <a:off x="-6349" y="4169363"/>
            <a:ext cx="3429000" cy="1569660"/>
          </a:xfrm>
          <a:prstGeom prst="rect">
            <a:avLst/>
          </a:prstGeom>
          <a:solidFill>
            <a:srgbClr val="FFC00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Parallel </a:t>
            </a:r>
            <a:r>
              <a:rPr lang="en-US" sz="1600" dirty="0" smtClean="0"/>
              <a:t>Algorithms</a:t>
            </a:r>
          </a:p>
          <a:p>
            <a:pPr algn="ctr"/>
            <a:endParaRPr lang="en-US" sz="1600" dirty="0"/>
          </a:p>
          <a:p>
            <a:pPr algn="ctr"/>
            <a:endParaRPr lang="en-US" sz="1600" dirty="0"/>
          </a:p>
          <a:p>
            <a:pPr algn="ctr"/>
            <a:endParaRPr lang="en-US" sz="1600" dirty="0"/>
          </a:p>
          <a:p>
            <a:pPr algn="ctr"/>
            <a:r>
              <a:rPr lang="en-US" sz="1600" dirty="0"/>
              <a:t/>
            </a:r>
            <a:br>
              <a:rPr lang="en-US" sz="1600" dirty="0"/>
            </a:br>
            <a:endParaRPr lang="en-US" sz="1600" dirty="0"/>
          </a:p>
        </p:txBody>
      </p:sp>
      <p:sp>
        <p:nvSpPr>
          <p:cNvPr id="21" name="TextBox 4"/>
          <p:cNvSpPr txBox="1">
            <a:spLocks noChangeArrowheads="1"/>
          </p:cNvSpPr>
          <p:nvPr/>
        </p:nvSpPr>
        <p:spPr bwMode="auto">
          <a:xfrm>
            <a:off x="0" y="4519613"/>
            <a:ext cx="3200400" cy="1077218"/>
          </a:xfrm>
          <a:prstGeom prst="rect">
            <a:avLst/>
          </a:prstGeom>
          <a:solidFill>
            <a:srgbClr val="00B0F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CUDA</a:t>
            </a:r>
          </a:p>
          <a:p>
            <a:pPr algn="ctr"/>
            <a:endParaRPr lang="en-US" sz="2400" dirty="0"/>
          </a:p>
          <a:p>
            <a:pPr algn="ctr"/>
            <a:endParaRPr lang="en-US" sz="2400" dirty="0"/>
          </a:p>
        </p:txBody>
      </p:sp>
      <p:sp>
        <p:nvSpPr>
          <p:cNvPr id="22" name="TextBox 10"/>
          <p:cNvSpPr txBox="1">
            <a:spLocks noChangeArrowheads="1"/>
          </p:cNvSpPr>
          <p:nvPr/>
        </p:nvSpPr>
        <p:spPr bwMode="auto">
          <a:xfrm>
            <a:off x="3422650" y="5029200"/>
            <a:ext cx="4959350" cy="584200"/>
          </a:xfrm>
          <a:prstGeom prst="rect">
            <a:avLst/>
          </a:prstGeom>
          <a:solidFill>
            <a:srgbClr val="FF330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Graphics Pipeline</a:t>
            </a:r>
          </a:p>
          <a:p>
            <a:pPr algn="ctr"/>
            <a:endParaRPr lang="en-US" sz="1600" dirty="0"/>
          </a:p>
        </p:txBody>
      </p:sp>
      <p:sp>
        <p:nvSpPr>
          <p:cNvPr id="23" name="TextBox 3"/>
          <p:cNvSpPr txBox="1">
            <a:spLocks noChangeArrowheads="1"/>
          </p:cNvSpPr>
          <p:nvPr/>
        </p:nvSpPr>
        <p:spPr bwMode="auto">
          <a:xfrm>
            <a:off x="0" y="5557838"/>
            <a:ext cx="9144000" cy="338554"/>
          </a:xfrm>
          <a:prstGeom prst="rect">
            <a:avLst/>
          </a:prstGeom>
          <a:solidFill>
            <a:srgbClr val="92D05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GPU Architecture</a:t>
            </a:r>
          </a:p>
        </p:txBody>
      </p:sp>
    </p:spTree>
    <p:extLst>
      <p:ext uri="{BB962C8B-B14F-4D97-AF65-F5344CB8AC3E}">
        <p14:creationId xmlns:p14="http://schemas.microsoft.com/office/powerpoint/2010/main" val="333324727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eaLnBrk="1" hangingPunct="1"/>
            <a:r>
              <a:rPr lang="en-US" dirty="0"/>
              <a:t>Course Topics</a:t>
            </a:r>
            <a:endParaRPr lang="en-US" dirty="0" smtClean="0"/>
          </a:p>
        </p:txBody>
      </p:sp>
      <p:sp>
        <p:nvSpPr>
          <p:cNvPr id="23562" name="Text Box 6"/>
          <p:cNvSpPr txBox="1">
            <a:spLocks noChangeArrowheads="1"/>
          </p:cNvSpPr>
          <p:nvPr/>
        </p:nvSpPr>
        <p:spPr bwMode="auto">
          <a:xfrm>
            <a:off x="0" y="6229350"/>
            <a:ext cx="9144000" cy="400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i="1"/>
              <a:t>Not to scale</a:t>
            </a:r>
          </a:p>
        </p:txBody>
      </p:sp>
      <p:sp>
        <p:nvSpPr>
          <p:cNvPr id="16" name="TextBox 15"/>
          <p:cNvSpPr txBox="1"/>
          <p:nvPr/>
        </p:nvSpPr>
        <p:spPr>
          <a:xfrm>
            <a:off x="5715000" y="3768988"/>
            <a:ext cx="3429000" cy="1816100"/>
          </a:xfrm>
          <a:prstGeom prst="rect">
            <a:avLst/>
          </a:prstGeom>
          <a:solidFill>
            <a:schemeClr val="accent6">
              <a:lumMod val="60000"/>
              <a:lumOff val="40000"/>
            </a:schemeClr>
          </a:solidFill>
          <a:ln>
            <a:solidFill>
              <a:schemeClr val="tx1"/>
            </a:solidFill>
          </a:ln>
        </p:spPr>
        <p:txBody>
          <a:bodyPr wrap="square">
            <a:spAutoFit/>
          </a:bodyPr>
          <a:lstStyle/>
          <a:p>
            <a:pPr algn="ctr">
              <a:defRPr/>
            </a:pPr>
            <a:r>
              <a:rPr lang="en-US" sz="1600" dirty="0" smtClean="0"/>
              <a:t>Vulkan</a:t>
            </a:r>
            <a:endParaRPr lang="en-US" sz="1600" dirty="0"/>
          </a:p>
          <a:p>
            <a:pPr algn="ctr">
              <a:defRPr/>
            </a:pPr>
            <a:endParaRPr lang="en-US" sz="1600" dirty="0"/>
          </a:p>
          <a:p>
            <a:pPr algn="ctr">
              <a:defRPr/>
            </a:pPr>
            <a:endParaRPr lang="en-US" sz="1600" dirty="0"/>
          </a:p>
          <a:p>
            <a:pPr algn="ctr">
              <a:defRPr/>
            </a:pPr>
            <a:endParaRPr lang="en-US" sz="1600" dirty="0"/>
          </a:p>
          <a:p>
            <a:pPr algn="ctr">
              <a:defRPr/>
            </a:pPr>
            <a:endParaRPr lang="en-US" sz="1600" dirty="0"/>
          </a:p>
          <a:p>
            <a:pPr algn="ctr">
              <a:defRPr/>
            </a:pPr>
            <a:endParaRPr lang="en-US" sz="1600" dirty="0"/>
          </a:p>
          <a:p>
            <a:pPr algn="ctr">
              <a:defRPr/>
            </a:pPr>
            <a:endParaRPr lang="en-US" sz="1600" dirty="0"/>
          </a:p>
        </p:txBody>
      </p:sp>
      <p:sp>
        <p:nvSpPr>
          <p:cNvPr id="17" name="TextBox 16"/>
          <p:cNvSpPr txBox="1"/>
          <p:nvPr/>
        </p:nvSpPr>
        <p:spPr>
          <a:xfrm>
            <a:off x="3422650" y="4519613"/>
            <a:ext cx="2292350" cy="1077218"/>
          </a:xfrm>
          <a:prstGeom prst="rect">
            <a:avLst/>
          </a:prstGeom>
          <a:solidFill>
            <a:schemeClr val="tx1">
              <a:lumMod val="50000"/>
              <a:lumOff val="50000"/>
            </a:schemeClr>
          </a:solidFill>
          <a:ln>
            <a:solidFill>
              <a:schemeClr val="tx1"/>
            </a:solidFill>
          </a:ln>
        </p:spPr>
        <p:txBody>
          <a:bodyPr wrap="square">
            <a:spAutoFit/>
          </a:bodyPr>
          <a:lstStyle/>
          <a:p>
            <a:pPr algn="ctr">
              <a:defRPr/>
            </a:pPr>
            <a:r>
              <a:rPr lang="en-US" sz="1600" dirty="0" smtClean="0"/>
              <a:t>WebGL</a:t>
            </a:r>
            <a:endParaRPr lang="en-US" sz="1600" dirty="0"/>
          </a:p>
          <a:p>
            <a:pPr algn="ctr">
              <a:defRPr/>
            </a:pPr>
            <a:endParaRPr lang="en-US" sz="1600" dirty="0"/>
          </a:p>
          <a:p>
            <a:pPr algn="ctr">
              <a:defRPr/>
            </a:pPr>
            <a:endParaRPr lang="en-US" sz="1600" dirty="0"/>
          </a:p>
          <a:p>
            <a:pPr algn="ctr">
              <a:defRPr/>
            </a:pPr>
            <a:endParaRPr lang="en-US" sz="1600" dirty="0"/>
          </a:p>
        </p:txBody>
      </p:sp>
      <p:sp>
        <p:nvSpPr>
          <p:cNvPr id="18" name="TextBox 12"/>
          <p:cNvSpPr txBox="1">
            <a:spLocks noChangeArrowheads="1"/>
          </p:cNvSpPr>
          <p:nvPr/>
        </p:nvSpPr>
        <p:spPr bwMode="auto">
          <a:xfrm>
            <a:off x="6374882" y="4510360"/>
            <a:ext cx="2338387" cy="1077218"/>
          </a:xfrm>
          <a:prstGeom prst="rect">
            <a:avLst/>
          </a:prstGeom>
          <a:solidFill>
            <a:srgbClr val="9966FF"/>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smtClean="0"/>
              <a:t>Mobile</a:t>
            </a:r>
            <a:endParaRPr lang="en-US" sz="1600" dirty="0"/>
          </a:p>
          <a:p>
            <a:pPr algn="ctr"/>
            <a:r>
              <a:rPr lang="en-US" sz="2400" dirty="0"/>
              <a:t/>
            </a:r>
            <a:br>
              <a:rPr lang="en-US" sz="2400" dirty="0"/>
            </a:br>
            <a:endParaRPr lang="en-US" sz="2400" dirty="0"/>
          </a:p>
        </p:txBody>
      </p:sp>
      <p:sp>
        <p:nvSpPr>
          <p:cNvPr id="19" name="TextBox 5"/>
          <p:cNvSpPr txBox="1">
            <a:spLocks noChangeArrowheads="1"/>
          </p:cNvSpPr>
          <p:nvPr/>
        </p:nvSpPr>
        <p:spPr bwMode="auto">
          <a:xfrm>
            <a:off x="-6349" y="4169363"/>
            <a:ext cx="3429000" cy="1569660"/>
          </a:xfrm>
          <a:prstGeom prst="rect">
            <a:avLst/>
          </a:prstGeom>
          <a:solidFill>
            <a:srgbClr val="FFC00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Parallel </a:t>
            </a:r>
            <a:r>
              <a:rPr lang="en-US" sz="1600" dirty="0" smtClean="0"/>
              <a:t>Algorithms</a:t>
            </a:r>
          </a:p>
          <a:p>
            <a:pPr algn="ctr"/>
            <a:endParaRPr lang="en-US" sz="1600" dirty="0"/>
          </a:p>
          <a:p>
            <a:pPr algn="ctr"/>
            <a:endParaRPr lang="en-US" sz="1600" dirty="0"/>
          </a:p>
          <a:p>
            <a:pPr algn="ctr"/>
            <a:endParaRPr lang="en-US" sz="1600" dirty="0"/>
          </a:p>
          <a:p>
            <a:pPr algn="ctr"/>
            <a:r>
              <a:rPr lang="en-US" sz="1600" dirty="0"/>
              <a:t/>
            </a:r>
            <a:br>
              <a:rPr lang="en-US" sz="1600" dirty="0"/>
            </a:br>
            <a:endParaRPr lang="en-US" sz="1600" dirty="0"/>
          </a:p>
        </p:txBody>
      </p:sp>
      <p:sp>
        <p:nvSpPr>
          <p:cNvPr id="20" name="TextBox 4"/>
          <p:cNvSpPr txBox="1">
            <a:spLocks noChangeArrowheads="1"/>
          </p:cNvSpPr>
          <p:nvPr/>
        </p:nvSpPr>
        <p:spPr bwMode="auto">
          <a:xfrm>
            <a:off x="0" y="4519613"/>
            <a:ext cx="3200400" cy="1077218"/>
          </a:xfrm>
          <a:prstGeom prst="rect">
            <a:avLst/>
          </a:prstGeom>
          <a:solidFill>
            <a:srgbClr val="00B0F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CUDA</a:t>
            </a:r>
          </a:p>
          <a:p>
            <a:pPr algn="ctr"/>
            <a:endParaRPr lang="en-US" sz="2400" dirty="0"/>
          </a:p>
          <a:p>
            <a:pPr algn="ctr"/>
            <a:endParaRPr lang="en-US" sz="2400" dirty="0"/>
          </a:p>
        </p:txBody>
      </p:sp>
      <p:sp>
        <p:nvSpPr>
          <p:cNvPr id="21" name="TextBox 10"/>
          <p:cNvSpPr txBox="1">
            <a:spLocks noChangeArrowheads="1"/>
          </p:cNvSpPr>
          <p:nvPr/>
        </p:nvSpPr>
        <p:spPr bwMode="auto">
          <a:xfrm>
            <a:off x="3422650" y="5029200"/>
            <a:ext cx="4959350" cy="584200"/>
          </a:xfrm>
          <a:prstGeom prst="rect">
            <a:avLst/>
          </a:prstGeom>
          <a:solidFill>
            <a:srgbClr val="FF330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Graphics Pipeline</a:t>
            </a:r>
          </a:p>
          <a:p>
            <a:pPr algn="ctr"/>
            <a:endParaRPr lang="en-US" sz="1600" dirty="0"/>
          </a:p>
        </p:txBody>
      </p:sp>
      <p:sp>
        <p:nvSpPr>
          <p:cNvPr id="22" name="TextBox 3"/>
          <p:cNvSpPr txBox="1">
            <a:spLocks noChangeArrowheads="1"/>
          </p:cNvSpPr>
          <p:nvPr/>
        </p:nvSpPr>
        <p:spPr bwMode="auto">
          <a:xfrm>
            <a:off x="0" y="5557838"/>
            <a:ext cx="9144000" cy="338554"/>
          </a:xfrm>
          <a:prstGeom prst="rect">
            <a:avLst/>
          </a:prstGeom>
          <a:solidFill>
            <a:srgbClr val="92D05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GPU Architecture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644" y="1509551"/>
            <a:ext cx="3108006" cy="1195387"/>
          </a:xfrm>
          <a:prstGeom prst="rect">
            <a:avLst/>
          </a:prstGeom>
        </p:spPr>
      </p:pic>
      <p:pic>
        <p:nvPicPr>
          <p:cNvPr id="4098" name="Picture 2" descr="Vulkan demo screenshot">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76800" y="1019311"/>
            <a:ext cx="4131733" cy="2324100"/>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dirty="0" smtClean="0"/>
              <a:t>About Me</a:t>
            </a:r>
          </a:p>
        </p:txBody>
      </p:sp>
      <p:sp>
        <p:nvSpPr>
          <p:cNvPr id="5124" name="Text Box 6"/>
          <p:cNvSpPr txBox="1">
            <a:spLocks noChangeArrowheads="1"/>
          </p:cNvSpPr>
          <p:nvPr/>
        </p:nvSpPr>
        <p:spPr bwMode="auto">
          <a:xfrm>
            <a:off x="0" y="6553200"/>
            <a:ext cx="9144000" cy="276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r>
              <a:rPr lang="en-US" sz="1200" dirty="0" smtClean="0"/>
              <a:t>See </a:t>
            </a:r>
            <a:r>
              <a:rPr lang="en-US" sz="1200" dirty="0">
                <a:hlinkClick r:id="rId3"/>
              </a:rPr>
              <a:t>http://www.seas.upenn.edu/~pcozzi/</a:t>
            </a:r>
            <a:endParaRPr lang="en-US" sz="1200" dirty="0"/>
          </a:p>
        </p:txBody>
      </p:sp>
      <p:pic>
        <p:nvPicPr>
          <p:cNvPr id="5128" name="Picture 6" descr="http://www.wikicollegiate.org/images/1/1c/Penn_Cres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51836" y="6172200"/>
            <a:ext cx="539164" cy="6096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29"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66966" y="6221502"/>
            <a:ext cx="594683" cy="4174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130"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7325" y="6212738"/>
            <a:ext cx="681162" cy="45161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131"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8675" y="6189730"/>
            <a:ext cx="456955" cy="541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132"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35818" y="6223694"/>
            <a:ext cx="1040960" cy="40891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nvGrpSpPr>
          <p:cNvPr id="47" name="Group 46"/>
          <p:cNvGrpSpPr/>
          <p:nvPr/>
        </p:nvGrpSpPr>
        <p:grpSpPr>
          <a:xfrm>
            <a:off x="1227731" y="1878219"/>
            <a:ext cx="2320892" cy="1207370"/>
            <a:chOff x="1227731" y="1673424"/>
            <a:chExt cx="2320892" cy="1207370"/>
          </a:xfrm>
        </p:grpSpPr>
        <p:sp>
          <p:nvSpPr>
            <p:cNvPr id="48" name="Rounded Rectangle 47"/>
            <p:cNvSpPr/>
            <p:nvPr/>
          </p:nvSpPr>
          <p:spPr>
            <a:xfrm>
              <a:off x="1227731" y="1673424"/>
              <a:ext cx="2320892" cy="120737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2" descr="https://github.com/AnalyticalGraphicsInc/cesium/wiki/logos/Cesium_Logo_Color_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27731" y="1676400"/>
              <a:ext cx="2320892" cy="585591"/>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https://www.agi.com/downloads/media-center/logos/AGILogo1_noTag.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90097" y="2286000"/>
              <a:ext cx="1196160" cy="479826"/>
            </a:xfrm>
            <a:prstGeom prst="rect">
              <a:avLst/>
            </a:prstGeom>
            <a:noFill/>
            <a:extLst>
              <a:ext uri="{909E8E84-426E-40DD-AFC4-6F175D3DCCD1}">
                <a14:hiddenFill xmlns:a14="http://schemas.microsoft.com/office/drawing/2010/main">
                  <a:solidFill>
                    <a:srgbClr val="FFFFFF"/>
                  </a:solidFill>
                </a14:hiddenFill>
              </a:ext>
            </a:extLst>
          </p:spPr>
        </p:pic>
      </p:grpSp>
      <p:sp>
        <p:nvSpPr>
          <p:cNvPr id="51" name="TextBox 50"/>
          <p:cNvSpPr txBox="1"/>
          <p:nvPr/>
        </p:nvSpPr>
        <p:spPr>
          <a:xfrm>
            <a:off x="1638613" y="1535533"/>
            <a:ext cx="1499128" cy="307777"/>
          </a:xfrm>
          <a:prstGeom prst="rect">
            <a:avLst/>
          </a:prstGeom>
          <a:noFill/>
        </p:spPr>
        <p:txBody>
          <a:bodyPr wrap="none" rtlCol="0">
            <a:spAutoFit/>
          </a:bodyPr>
          <a:lstStyle/>
          <a:p>
            <a:r>
              <a:rPr lang="en-US" sz="1400" b="1" dirty="0" smtClean="0"/>
              <a:t>Started Cesium</a:t>
            </a:r>
            <a:endParaRPr lang="en-US" sz="1400" b="1" dirty="0"/>
          </a:p>
        </p:txBody>
      </p:sp>
      <p:grpSp>
        <p:nvGrpSpPr>
          <p:cNvPr id="52" name="Group 51"/>
          <p:cNvGrpSpPr/>
          <p:nvPr/>
        </p:nvGrpSpPr>
        <p:grpSpPr>
          <a:xfrm>
            <a:off x="5410200" y="3505200"/>
            <a:ext cx="2705621" cy="1133706"/>
            <a:chOff x="6015355" y="3369193"/>
            <a:chExt cx="2705621" cy="1133706"/>
          </a:xfrm>
        </p:grpSpPr>
        <p:sp>
          <p:nvSpPr>
            <p:cNvPr id="53" name="Rounded Rectangle 52"/>
            <p:cNvSpPr/>
            <p:nvPr/>
          </p:nvSpPr>
          <p:spPr>
            <a:xfrm>
              <a:off x="6015355" y="3694171"/>
              <a:ext cx="2705621" cy="80872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p:cNvPicPr>
              <a:picLocks noChangeAspect="1"/>
            </p:cNvPicPr>
            <p:nvPr/>
          </p:nvPicPr>
          <p:blipFill>
            <a:blip r:embed="rId11"/>
            <a:stretch>
              <a:fillRect/>
            </a:stretch>
          </p:blipFill>
          <p:spPr>
            <a:xfrm>
              <a:off x="6490518" y="3807982"/>
              <a:ext cx="2045886" cy="566620"/>
            </a:xfrm>
            <a:prstGeom prst="rect">
              <a:avLst/>
            </a:prstGeom>
          </p:spPr>
        </p:pic>
        <p:sp>
          <p:nvSpPr>
            <p:cNvPr id="55" name="TextBox 54"/>
            <p:cNvSpPr txBox="1"/>
            <p:nvPr/>
          </p:nvSpPr>
          <p:spPr>
            <a:xfrm>
              <a:off x="6311855" y="3369193"/>
              <a:ext cx="2409121" cy="307777"/>
            </a:xfrm>
            <a:prstGeom prst="rect">
              <a:avLst/>
            </a:prstGeom>
            <a:noFill/>
          </p:spPr>
          <p:txBody>
            <a:bodyPr wrap="none" rtlCol="0">
              <a:spAutoFit/>
            </a:bodyPr>
            <a:lstStyle/>
            <a:p>
              <a:pPr algn="r"/>
              <a:r>
                <a:rPr lang="en-US" sz="1400" b="1" dirty="0" smtClean="0"/>
                <a:t>Teach Computer Graphics</a:t>
              </a:r>
              <a:endParaRPr lang="en-US" sz="1400" b="1" dirty="0"/>
            </a:p>
          </p:txBody>
        </p:sp>
      </p:grpSp>
      <p:sp>
        <p:nvSpPr>
          <p:cNvPr id="56" name="TextBox 55"/>
          <p:cNvSpPr txBox="1"/>
          <p:nvPr/>
        </p:nvSpPr>
        <p:spPr>
          <a:xfrm>
            <a:off x="4872255" y="1506470"/>
            <a:ext cx="3786486" cy="307777"/>
          </a:xfrm>
          <a:prstGeom prst="rect">
            <a:avLst/>
          </a:prstGeom>
          <a:noFill/>
        </p:spPr>
        <p:txBody>
          <a:bodyPr wrap="none" rtlCol="0">
            <a:spAutoFit/>
          </a:bodyPr>
          <a:lstStyle/>
          <a:p>
            <a:pPr algn="r"/>
            <a:r>
              <a:rPr lang="en-US" sz="1400" b="1" dirty="0" smtClean="0"/>
              <a:t>Books on Virtual Globes, WebGL, OpenGL</a:t>
            </a:r>
            <a:endParaRPr lang="en-US" sz="1400" b="1" dirty="0"/>
          </a:p>
        </p:txBody>
      </p:sp>
      <p:grpSp>
        <p:nvGrpSpPr>
          <p:cNvPr id="57" name="Group 56"/>
          <p:cNvGrpSpPr/>
          <p:nvPr/>
        </p:nvGrpSpPr>
        <p:grpSpPr>
          <a:xfrm>
            <a:off x="5089098" y="1843636"/>
            <a:ext cx="3352800" cy="1356764"/>
            <a:chOff x="4724400" y="1638841"/>
            <a:chExt cx="3352800" cy="1356764"/>
          </a:xfrm>
        </p:grpSpPr>
        <p:sp>
          <p:nvSpPr>
            <p:cNvPr id="58" name="Rounded Rectangle 57"/>
            <p:cNvSpPr/>
            <p:nvPr/>
          </p:nvSpPr>
          <p:spPr>
            <a:xfrm>
              <a:off x="4724400" y="1638841"/>
              <a:ext cx="3352800" cy="135676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p:cNvGrpSpPr/>
            <p:nvPr/>
          </p:nvGrpSpPr>
          <p:grpSpPr>
            <a:xfrm>
              <a:off x="5000114" y="1777881"/>
              <a:ext cx="2801373" cy="1078685"/>
              <a:chOff x="5407716" y="1699628"/>
              <a:chExt cx="2801373" cy="1078685"/>
            </a:xfrm>
          </p:grpSpPr>
          <p:pic>
            <p:nvPicPr>
              <p:cNvPr id="60" name="Picture 14" descr="http://ecx.images-amazon.com/images/I/51FPoi7JfuL._SX402_BO1,204,203,200_.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417919" y="1699628"/>
                <a:ext cx="871577" cy="107868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6" descr="http://ecx.images-amazon.com/images/I/51MDC4iDIiL._SX363_BO1,204,203,200_.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421650" y="1701786"/>
                <a:ext cx="787439" cy="1076527"/>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8" descr="http://ecx.images-amazon.com/images/I/51nfkKktI2L._SX405_BO1,204,203,200_.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407716" y="1699629"/>
                <a:ext cx="878049" cy="1078684"/>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64" name="TextBox 63"/>
          <p:cNvSpPr txBox="1"/>
          <p:nvPr/>
        </p:nvSpPr>
        <p:spPr>
          <a:xfrm>
            <a:off x="4767996" y="4876487"/>
            <a:ext cx="3995004" cy="307777"/>
          </a:xfrm>
          <a:prstGeom prst="rect">
            <a:avLst/>
          </a:prstGeom>
          <a:noFill/>
        </p:spPr>
        <p:txBody>
          <a:bodyPr wrap="none" rtlCol="0">
            <a:spAutoFit/>
          </a:bodyPr>
          <a:lstStyle/>
          <a:p>
            <a:pPr algn="r"/>
            <a:r>
              <a:rPr lang="en-US" sz="1400" b="1" dirty="0" smtClean="0"/>
              <a:t>Open-Source Geospatial Community Service</a:t>
            </a:r>
            <a:endParaRPr lang="en-US" sz="1400" b="1" dirty="0"/>
          </a:p>
        </p:txBody>
      </p:sp>
      <p:grpSp>
        <p:nvGrpSpPr>
          <p:cNvPr id="65" name="Group 64"/>
          <p:cNvGrpSpPr/>
          <p:nvPr/>
        </p:nvGrpSpPr>
        <p:grpSpPr>
          <a:xfrm>
            <a:off x="5012899" y="5167112"/>
            <a:ext cx="3505199" cy="612587"/>
            <a:chOff x="5257800" y="4944525"/>
            <a:chExt cx="3505199" cy="612587"/>
          </a:xfrm>
        </p:grpSpPr>
        <p:sp>
          <p:nvSpPr>
            <p:cNvPr id="66" name="Rounded Rectangle 65"/>
            <p:cNvSpPr/>
            <p:nvPr/>
          </p:nvSpPr>
          <p:spPr>
            <a:xfrm>
              <a:off x="5257800" y="4944525"/>
              <a:ext cx="3505199" cy="6125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66"/>
            <p:cNvPicPr>
              <a:picLocks noChangeAspect="1"/>
            </p:cNvPicPr>
            <p:nvPr/>
          </p:nvPicPr>
          <p:blipFill>
            <a:blip r:embed="rId15"/>
            <a:stretch>
              <a:fillRect/>
            </a:stretch>
          </p:blipFill>
          <p:spPr>
            <a:xfrm>
              <a:off x="5334000" y="5072866"/>
              <a:ext cx="1647233" cy="406963"/>
            </a:xfrm>
            <a:prstGeom prst="rect">
              <a:avLst/>
            </a:prstGeom>
          </p:spPr>
        </p:pic>
        <p:pic>
          <p:nvPicPr>
            <p:cNvPr id="68" name="Picture 2" descr="&gt;FedGeoDay"/>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27881" y="5083962"/>
              <a:ext cx="1458919" cy="3847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 name="Group 68"/>
          <p:cNvGrpSpPr/>
          <p:nvPr/>
        </p:nvGrpSpPr>
        <p:grpSpPr>
          <a:xfrm>
            <a:off x="457200" y="3773906"/>
            <a:ext cx="3861955" cy="2005793"/>
            <a:chOff x="457200" y="3773906"/>
            <a:chExt cx="3861955" cy="2005793"/>
          </a:xfrm>
        </p:grpSpPr>
        <p:sp>
          <p:nvSpPr>
            <p:cNvPr id="70" name="TextBox 69"/>
            <p:cNvSpPr txBox="1"/>
            <p:nvPr/>
          </p:nvSpPr>
          <p:spPr>
            <a:xfrm>
              <a:off x="457200" y="3773906"/>
              <a:ext cx="3861955" cy="307777"/>
            </a:xfrm>
            <a:prstGeom prst="rect">
              <a:avLst/>
            </a:prstGeom>
            <a:noFill/>
          </p:spPr>
          <p:txBody>
            <a:bodyPr wrap="none" rtlCol="0">
              <a:spAutoFit/>
            </a:bodyPr>
            <a:lstStyle/>
            <a:p>
              <a:r>
                <a:rPr lang="en-US" sz="1400" b="1" dirty="0" smtClean="0"/>
                <a:t>Contribute to Open Standards and Formats</a:t>
              </a:r>
              <a:endParaRPr lang="en-US" sz="1400" b="1" dirty="0"/>
            </a:p>
          </p:txBody>
        </p:sp>
        <p:sp>
          <p:nvSpPr>
            <p:cNvPr id="71" name="Rounded Rectangle 70"/>
            <p:cNvSpPr/>
            <p:nvPr/>
          </p:nvSpPr>
          <p:spPr>
            <a:xfrm>
              <a:off x="510714" y="4051203"/>
              <a:ext cx="3743502" cy="172849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6" descr="https://github.com/KhronosGroup/glTF/raw/master/specification/figures/gltf.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971800" y="4947460"/>
              <a:ext cx="1335931" cy="667966"/>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650083" y="4172369"/>
              <a:ext cx="2540917" cy="604981"/>
            </a:xfrm>
            <a:prstGeom prst="rect">
              <a:avLst/>
            </a:prstGeom>
          </p:spPr>
        </p:pic>
        <p:pic>
          <p:nvPicPr>
            <p:cNvPr id="74" name="Picture 2" descr="https://github.com/AnalyticalGraphicsInc/3d-tiles/raw/master/figures/Cesium3DTiles.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81308" y="4974795"/>
              <a:ext cx="2292699" cy="61329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p:cNvPicPr>
              <a:picLocks noChangeAspect="1"/>
            </p:cNvPicPr>
            <p:nvPr/>
          </p:nvPicPr>
          <p:blipFill>
            <a:blip r:embed="rId20"/>
            <a:stretch>
              <a:fillRect/>
            </a:stretch>
          </p:blipFill>
          <p:spPr>
            <a:xfrm>
              <a:off x="609600" y="4126362"/>
              <a:ext cx="696995" cy="696995"/>
            </a:xfrm>
            <a:prstGeom prst="rect">
              <a:avLst/>
            </a:prstGeom>
          </p:spPr>
        </p:pic>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dirty="0"/>
              <a:t>Course Topics</a:t>
            </a:r>
            <a:endParaRPr lang="en-US" dirty="0" smtClean="0"/>
          </a:p>
        </p:txBody>
      </p:sp>
      <p:sp>
        <p:nvSpPr>
          <p:cNvPr id="27658" name="Text Box 6"/>
          <p:cNvSpPr txBox="1">
            <a:spLocks noChangeArrowheads="1"/>
          </p:cNvSpPr>
          <p:nvPr/>
        </p:nvSpPr>
        <p:spPr bwMode="auto">
          <a:xfrm>
            <a:off x="0" y="6229350"/>
            <a:ext cx="9144000" cy="400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i="1"/>
              <a:t>To scale!</a:t>
            </a:r>
          </a:p>
        </p:txBody>
      </p:sp>
      <p:sp>
        <p:nvSpPr>
          <p:cNvPr id="17" name="TextBox 16"/>
          <p:cNvSpPr txBox="1"/>
          <p:nvPr/>
        </p:nvSpPr>
        <p:spPr>
          <a:xfrm>
            <a:off x="5715000" y="3768988"/>
            <a:ext cx="3429000" cy="1816100"/>
          </a:xfrm>
          <a:prstGeom prst="rect">
            <a:avLst/>
          </a:prstGeom>
          <a:solidFill>
            <a:schemeClr val="accent6">
              <a:lumMod val="60000"/>
              <a:lumOff val="40000"/>
            </a:schemeClr>
          </a:solidFill>
          <a:ln>
            <a:solidFill>
              <a:schemeClr val="tx1"/>
            </a:solidFill>
          </a:ln>
        </p:spPr>
        <p:txBody>
          <a:bodyPr wrap="square">
            <a:spAutoFit/>
          </a:bodyPr>
          <a:lstStyle/>
          <a:p>
            <a:pPr algn="ctr">
              <a:defRPr/>
            </a:pPr>
            <a:r>
              <a:rPr lang="en-US" sz="1600" dirty="0" smtClean="0"/>
              <a:t>Vulkan</a:t>
            </a:r>
            <a:endParaRPr lang="en-US" sz="1600" dirty="0"/>
          </a:p>
          <a:p>
            <a:pPr algn="ctr">
              <a:defRPr/>
            </a:pPr>
            <a:endParaRPr lang="en-US" sz="1600" dirty="0"/>
          </a:p>
          <a:p>
            <a:pPr algn="ctr">
              <a:defRPr/>
            </a:pPr>
            <a:endParaRPr lang="en-US" sz="1600" dirty="0"/>
          </a:p>
          <a:p>
            <a:pPr algn="ctr">
              <a:defRPr/>
            </a:pPr>
            <a:endParaRPr lang="en-US" sz="1600" dirty="0"/>
          </a:p>
          <a:p>
            <a:pPr algn="ctr">
              <a:defRPr/>
            </a:pPr>
            <a:endParaRPr lang="en-US" sz="1600" dirty="0"/>
          </a:p>
          <a:p>
            <a:pPr algn="ctr">
              <a:defRPr/>
            </a:pPr>
            <a:endParaRPr lang="en-US" sz="1600" dirty="0"/>
          </a:p>
          <a:p>
            <a:pPr algn="ctr">
              <a:defRPr/>
            </a:pPr>
            <a:endParaRPr lang="en-US" sz="1600" dirty="0"/>
          </a:p>
        </p:txBody>
      </p:sp>
      <p:sp>
        <p:nvSpPr>
          <p:cNvPr id="18" name="TextBox 17"/>
          <p:cNvSpPr txBox="1"/>
          <p:nvPr/>
        </p:nvSpPr>
        <p:spPr>
          <a:xfrm>
            <a:off x="3422650" y="4519613"/>
            <a:ext cx="2292350" cy="1323975"/>
          </a:xfrm>
          <a:prstGeom prst="rect">
            <a:avLst/>
          </a:prstGeom>
          <a:solidFill>
            <a:schemeClr val="tx1">
              <a:lumMod val="50000"/>
              <a:lumOff val="50000"/>
            </a:schemeClr>
          </a:solidFill>
          <a:ln>
            <a:solidFill>
              <a:schemeClr val="tx1"/>
            </a:solidFill>
          </a:ln>
        </p:spPr>
        <p:txBody>
          <a:bodyPr wrap="square">
            <a:spAutoFit/>
          </a:bodyPr>
          <a:lstStyle/>
          <a:p>
            <a:pPr algn="ctr">
              <a:defRPr/>
            </a:pPr>
            <a:r>
              <a:rPr lang="en-US" sz="1600" dirty="0" smtClean="0"/>
              <a:t>WebGL / OpenGL</a:t>
            </a:r>
            <a:endParaRPr lang="en-US" sz="1600" dirty="0"/>
          </a:p>
          <a:p>
            <a:pPr algn="ctr">
              <a:defRPr/>
            </a:pPr>
            <a:endParaRPr lang="en-US" sz="1600" dirty="0"/>
          </a:p>
          <a:p>
            <a:pPr algn="ctr">
              <a:defRPr/>
            </a:pPr>
            <a:endParaRPr lang="en-US" sz="1600" dirty="0"/>
          </a:p>
          <a:p>
            <a:pPr algn="ctr">
              <a:defRPr/>
            </a:pPr>
            <a:endParaRPr lang="en-US" sz="1600" dirty="0"/>
          </a:p>
          <a:p>
            <a:pPr algn="ctr">
              <a:defRPr/>
            </a:pPr>
            <a:endParaRPr lang="en-US" sz="1600" dirty="0"/>
          </a:p>
        </p:txBody>
      </p:sp>
      <p:sp>
        <p:nvSpPr>
          <p:cNvPr id="19" name="TextBox 12"/>
          <p:cNvSpPr txBox="1">
            <a:spLocks noChangeArrowheads="1"/>
          </p:cNvSpPr>
          <p:nvPr/>
        </p:nvSpPr>
        <p:spPr bwMode="auto">
          <a:xfrm>
            <a:off x="6374882" y="4510360"/>
            <a:ext cx="2338387" cy="1077218"/>
          </a:xfrm>
          <a:prstGeom prst="rect">
            <a:avLst/>
          </a:prstGeom>
          <a:solidFill>
            <a:srgbClr val="9966FF"/>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smtClean="0"/>
              <a:t>Mobile</a:t>
            </a:r>
            <a:endParaRPr lang="en-US" sz="1600" dirty="0"/>
          </a:p>
          <a:p>
            <a:pPr algn="ctr"/>
            <a:r>
              <a:rPr lang="en-US" sz="2400" dirty="0"/>
              <a:t/>
            </a:r>
            <a:br>
              <a:rPr lang="en-US" sz="2400" dirty="0"/>
            </a:br>
            <a:endParaRPr lang="en-US" sz="2400" dirty="0"/>
          </a:p>
        </p:txBody>
      </p:sp>
      <p:sp>
        <p:nvSpPr>
          <p:cNvPr id="20" name="TextBox 5"/>
          <p:cNvSpPr txBox="1">
            <a:spLocks noChangeArrowheads="1"/>
          </p:cNvSpPr>
          <p:nvPr/>
        </p:nvSpPr>
        <p:spPr bwMode="auto">
          <a:xfrm>
            <a:off x="-6349" y="4169363"/>
            <a:ext cx="3429000" cy="1569660"/>
          </a:xfrm>
          <a:prstGeom prst="rect">
            <a:avLst/>
          </a:prstGeom>
          <a:solidFill>
            <a:srgbClr val="FFC00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Parallel </a:t>
            </a:r>
            <a:r>
              <a:rPr lang="en-US" sz="1600" dirty="0" smtClean="0"/>
              <a:t>Algorithms</a:t>
            </a:r>
          </a:p>
          <a:p>
            <a:pPr algn="ctr"/>
            <a:endParaRPr lang="en-US" sz="1600" dirty="0"/>
          </a:p>
          <a:p>
            <a:pPr algn="ctr"/>
            <a:endParaRPr lang="en-US" sz="1600" dirty="0"/>
          </a:p>
          <a:p>
            <a:pPr algn="ctr"/>
            <a:endParaRPr lang="en-US" sz="1600" dirty="0"/>
          </a:p>
          <a:p>
            <a:pPr algn="ctr"/>
            <a:r>
              <a:rPr lang="en-US" sz="1600" dirty="0"/>
              <a:t/>
            </a:r>
            <a:br>
              <a:rPr lang="en-US" sz="1600" dirty="0"/>
            </a:br>
            <a:endParaRPr lang="en-US" sz="1600" dirty="0"/>
          </a:p>
        </p:txBody>
      </p:sp>
      <p:sp>
        <p:nvSpPr>
          <p:cNvPr id="21" name="TextBox 4"/>
          <p:cNvSpPr txBox="1">
            <a:spLocks noChangeArrowheads="1"/>
          </p:cNvSpPr>
          <p:nvPr/>
        </p:nvSpPr>
        <p:spPr bwMode="auto">
          <a:xfrm>
            <a:off x="0" y="4519613"/>
            <a:ext cx="3200400" cy="1077218"/>
          </a:xfrm>
          <a:prstGeom prst="rect">
            <a:avLst/>
          </a:prstGeom>
          <a:solidFill>
            <a:srgbClr val="00B0F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CUDA</a:t>
            </a:r>
          </a:p>
          <a:p>
            <a:pPr algn="ctr"/>
            <a:endParaRPr lang="en-US" sz="2400" dirty="0"/>
          </a:p>
          <a:p>
            <a:pPr algn="ctr"/>
            <a:endParaRPr lang="en-US" sz="2400" dirty="0"/>
          </a:p>
        </p:txBody>
      </p:sp>
      <p:sp>
        <p:nvSpPr>
          <p:cNvPr id="22" name="TextBox 10"/>
          <p:cNvSpPr txBox="1">
            <a:spLocks noChangeArrowheads="1"/>
          </p:cNvSpPr>
          <p:nvPr/>
        </p:nvSpPr>
        <p:spPr bwMode="auto">
          <a:xfrm>
            <a:off x="3422650" y="5029200"/>
            <a:ext cx="4959350" cy="584200"/>
          </a:xfrm>
          <a:prstGeom prst="rect">
            <a:avLst/>
          </a:prstGeom>
          <a:solidFill>
            <a:srgbClr val="FF330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Graphics Pipeline</a:t>
            </a:r>
          </a:p>
          <a:p>
            <a:pPr algn="ctr"/>
            <a:endParaRPr lang="en-US" sz="1600" dirty="0"/>
          </a:p>
        </p:txBody>
      </p:sp>
      <p:sp>
        <p:nvSpPr>
          <p:cNvPr id="23" name="TextBox 3"/>
          <p:cNvSpPr txBox="1">
            <a:spLocks noChangeArrowheads="1"/>
          </p:cNvSpPr>
          <p:nvPr/>
        </p:nvSpPr>
        <p:spPr bwMode="auto">
          <a:xfrm>
            <a:off x="0" y="5557838"/>
            <a:ext cx="9144000" cy="338554"/>
          </a:xfrm>
          <a:prstGeom prst="rect">
            <a:avLst/>
          </a:prstGeom>
          <a:solidFill>
            <a:srgbClr val="92D05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GPU Architecture</a:t>
            </a:r>
          </a:p>
        </p:txBody>
      </p:sp>
      <p:sp>
        <p:nvSpPr>
          <p:cNvPr id="27659" name="TextBox 11"/>
          <p:cNvSpPr txBox="1">
            <a:spLocks noChangeArrowheads="1"/>
          </p:cNvSpPr>
          <p:nvPr/>
        </p:nvSpPr>
        <p:spPr bwMode="auto">
          <a:xfrm>
            <a:off x="1" y="2233613"/>
            <a:ext cx="9144000" cy="3786187"/>
          </a:xfrm>
          <a:prstGeom prst="rect">
            <a:avLst/>
          </a:prstGeom>
          <a:solidFill>
            <a:srgbClr val="FFFF00">
              <a:alpha val="30196"/>
            </a:srgbClr>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Performance!</a:t>
            </a:r>
          </a:p>
          <a:p>
            <a:pPr algn="ctr"/>
            <a:endParaRPr lang="en-US" sz="2400"/>
          </a:p>
          <a:p>
            <a:pPr algn="ctr"/>
            <a:endParaRPr lang="en-US" sz="2400"/>
          </a:p>
          <a:p>
            <a:pPr algn="ctr"/>
            <a:endParaRPr lang="en-US" sz="2400"/>
          </a:p>
          <a:p>
            <a:pPr algn="ctr"/>
            <a:endParaRPr lang="en-US" sz="2400"/>
          </a:p>
          <a:p>
            <a:pPr algn="ctr"/>
            <a:endParaRPr lang="en-US" sz="2400"/>
          </a:p>
          <a:p>
            <a:pPr algn="ctr"/>
            <a:endParaRPr lang="en-US" sz="2400"/>
          </a:p>
          <a:p>
            <a:pPr algn="ctr"/>
            <a:endParaRPr lang="en-US" sz="2400"/>
          </a:p>
          <a:p>
            <a:pPr algn="ctr"/>
            <a:r>
              <a:rPr lang="en-US" sz="2400"/>
              <a:t/>
            </a:r>
            <a:br>
              <a:rPr lang="en-US" sz="2400"/>
            </a:br>
            <a:endParaRPr lang="en-US" sz="240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Topics</a:t>
            </a:r>
            <a:endParaRPr lang="en-US" dirty="0"/>
          </a:p>
        </p:txBody>
      </p:sp>
      <p:sp>
        <p:nvSpPr>
          <p:cNvPr id="3" name="Content Placeholder 2"/>
          <p:cNvSpPr>
            <a:spLocks noGrp="1"/>
          </p:cNvSpPr>
          <p:nvPr>
            <p:ph idx="1"/>
          </p:nvPr>
        </p:nvSpPr>
        <p:spPr/>
        <p:txBody>
          <a:bodyPr/>
          <a:lstStyle/>
          <a:p>
            <a:r>
              <a:rPr lang="en-US" dirty="0" smtClean="0"/>
              <a:t>Topics are as time permits</a:t>
            </a:r>
          </a:p>
          <a:p>
            <a:r>
              <a:rPr lang="en-US" dirty="0" smtClean="0"/>
              <a:t>We constantly adjust the schedule during the semester</a:t>
            </a:r>
            <a:endParaRPr lang="en-US" dirty="0"/>
          </a:p>
        </p:txBody>
      </p:sp>
    </p:spTree>
    <p:extLst>
      <p:ext uri="{BB962C8B-B14F-4D97-AF65-F5344CB8AC3E}">
        <p14:creationId xmlns:p14="http://schemas.microsoft.com/office/powerpoint/2010/main" val="2140204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605046"/>
          </a:xfrm>
        </p:spPr>
        <p:txBody>
          <a:bodyPr/>
          <a:lstStyle/>
          <a:p>
            <a:r>
              <a:rPr lang="en-US" sz="2800" dirty="0" smtClean="0"/>
              <a:t>Past CIS 565 Guest Speakers</a:t>
            </a:r>
            <a:endParaRPr lang="en-US" sz="2800" dirty="0"/>
          </a:p>
        </p:txBody>
      </p:sp>
      <p:sp>
        <p:nvSpPr>
          <p:cNvPr id="15" name="Rectangle 14"/>
          <p:cNvSpPr/>
          <p:nvPr/>
        </p:nvSpPr>
        <p:spPr>
          <a:xfrm>
            <a:off x="8878841" y="11391846"/>
            <a:ext cx="2274982" cy="369332"/>
          </a:xfrm>
          <a:prstGeom prst="rect">
            <a:avLst/>
          </a:prstGeom>
        </p:spPr>
        <p:txBody>
          <a:bodyPr wrap="none">
            <a:spAutoFit/>
          </a:bodyPr>
          <a:lstStyle/>
          <a:p>
            <a:r>
              <a:rPr lang="en-US" smtClean="0"/>
              <a:t>Nicholas Brancaccio</a:t>
            </a:r>
            <a:endParaRPr lang="en-US" dirty="0"/>
          </a:p>
        </p:txBody>
      </p:sp>
      <p:grpSp>
        <p:nvGrpSpPr>
          <p:cNvPr id="7185" name="Group 7184"/>
          <p:cNvGrpSpPr/>
          <p:nvPr/>
        </p:nvGrpSpPr>
        <p:grpSpPr>
          <a:xfrm>
            <a:off x="702951" y="1371600"/>
            <a:ext cx="7738098" cy="1669636"/>
            <a:chOff x="321818" y="1196394"/>
            <a:chExt cx="7738098" cy="1669636"/>
          </a:xfrm>
        </p:grpSpPr>
        <p:grpSp>
          <p:nvGrpSpPr>
            <p:cNvPr id="20" name="Group 19"/>
            <p:cNvGrpSpPr/>
            <p:nvPr/>
          </p:nvGrpSpPr>
          <p:grpSpPr>
            <a:xfrm>
              <a:off x="4239141" y="1215313"/>
              <a:ext cx="1167999" cy="1650717"/>
              <a:chOff x="4320569" y="1215313"/>
              <a:chExt cx="1167999" cy="1650717"/>
            </a:xfrm>
          </p:grpSpPr>
          <p:pic>
            <p:nvPicPr>
              <p:cNvPr id="7170" name="Picture 2" descr="http://webglinsights.github.io/contributors/TarekSheri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0569" y="1215313"/>
                <a:ext cx="1167999" cy="12136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445148" y="2450532"/>
                <a:ext cx="918841" cy="415498"/>
              </a:xfrm>
              <a:prstGeom prst="rect">
                <a:avLst/>
              </a:prstGeom>
            </p:spPr>
            <p:txBody>
              <a:bodyPr wrap="none">
                <a:spAutoFit/>
              </a:bodyPr>
              <a:lstStyle/>
              <a:p>
                <a:pPr algn="ctr"/>
                <a:r>
                  <a:rPr lang="en-US" sz="1050" dirty="0"/>
                  <a:t>Tarek </a:t>
                </a:r>
                <a:r>
                  <a:rPr lang="en-US" sz="1050" dirty="0" smtClean="0"/>
                  <a:t>Sherif</a:t>
                </a:r>
              </a:p>
              <a:p>
                <a:pPr algn="ctr"/>
                <a:r>
                  <a:rPr lang="en-US" sz="1050" dirty="0"/>
                  <a:t>BioDigital</a:t>
                </a:r>
              </a:p>
            </p:txBody>
          </p:sp>
        </p:grpSp>
        <p:grpSp>
          <p:nvGrpSpPr>
            <p:cNvPr id="19" name="Group 18"/>
            <p:cNvGrpSpPr/>
            <p:nvPr/>
          </p:nvGrpSpPr>
          <p:grpSpPr>
            <a:xfrm>
              <a:off x="2745239" y="1215313"/>
              <a:ext cx="1475084" cy="1650717"/>
              <a:chOff x="2874881" y="1215313"/>
              <a:chExt cx="1475084" cy="1650717"/>
            </a:xfrm>
          </p:grpSpPr>
          <p:pic>
            <p:nvPicPr>
              <p:cNvPr id="7172" name="Picture 4" descr="Dave Kotfi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5611" y="1215313"/>
                <a:ext cx="1213625" cy="12136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874881" y="2450532"/>
                <a:ext cx="1475084" cy="415498"/>
              </a:xfrm>
              <a:prstGeom prst="rect">
                <a:avLst/>
              </a:prstGeom>
            </p:spPr>
            <p:txBody>
              <a:bodyPr wrap="none">
                <a:spAutoFit/>
              </a:bodyPr>
              <a:lstStyle/>
              <a:p>
                <a:pPr algn="ctr"/>
                <a:r>
                  <a:rPr lang="en-US" sz="1050" dirty="0"/>
                  <a:t>Dave </a:t>
                </a:r>
                <a:r>
                  <a:rPr lang="en-US" sz="1050" dirty="0" smtClean="0"/>
                  <a:t>Kotfis</a:t>
                </a:r>
              </a:p>
              <a:p>
                <a:pPr algn="ctr"/>
                <a:r>
                  <a:rPr lang="en-US" sz="1050" dirty="0"/>
                  <a:t>Bossa Nova Robotics</a:t>
                </a:r>
              </a:p>
            </p:txBody>
          </p:sp>
        </p:grpSp>
        <p:grpSp>
          <p:nvGrpSpPr>
            <p:cNvPr id="17" name="Group 16"/>
            <p:cNvGrpSpPr/>
            <p:nvPr/>
          </p:nvGrpSpPr>
          <p:grpSpPr>
            <a:xfrm>
              <a:off x="321818" y="1219867"/>
              <a:ext cx="1219200" cy="1646163"/>
              <a:chOff x="321818" y="1219867"/>
              <a:chExt cx="1219200" cy="1646163"/>
            </a:xfrm>
          </p:grpSpPr>
          <p:pic>
            <p:nvPicPr>
              <p:cNvPr id="7176" name="Picture 8" descr="http://webglinsights.github.io/contributors/shannonwood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818" y="1219867"/>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39750" y="2450532"/>
                <a:ext cx="1183337" cy="415498"/>
              </a:xfrm>
              <a:prstGeom prst="rect">
                <a:avLst/>
              </a:prstGeom>
            </p:spPr>
            <p:txBody>
              <a:bodyPr wrap="none">
                <a:spAutoFit/>
              </a:bodyPr>
              <a:lstStyle/>
              <a:p>
                <a:pPr algn="ctr"/>
                <a:r>
                  <a:rPr lang="en-US" sz="1050" dirty="0"/>
                  <a:t>Shannon </a:t>
                </a:r>
                <a:r>
                  <a:rPr lang="en-US" sz="1050" dirty="0" smtClean="0"/>
                  <a:t>Woods</a:t>
                </a:r>
              </a:p>
              <a:p>
                <a:pPr algn="ctr"/>
                <a:r>
                  <a:rPr lang="en-US" sz="1050" dirty="0" smtClean="0"/>
                  <a:t>Google</a:t>
                </a:r>
                <a:endParaRPr lang="en-US" sz="1050" dirty="0"/>
              </a:p>
            </p:txBody>
          </p:sp>
        </p:grpSp>
        <p:grpSp>
          <p:nvGrpSpPr>
            <p:cNvPr id="18" name="Group 17"/>
            <p:cNvGrpSpPr/>
            <p:nvPr/>
          </p:nvGrpSpPr>
          <p:grpSpPr>
            <a:xfrm>
              <a:off x="1559836" y="1219867"/>
              <a:ext cx="1166585" cy="1646163"/>
              <a:chOff x="1693406" y="1219867"/>
              <a:chExt cx="1166585" cy="1646163"/>
            </a:xfrm>
          </p:grpSpPr>
          <p:pic>
            <p:nvPicPr>
              <p:cNvPr id="7174" name="Picture 6" descr="Tim Kaldewey phot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3406" y="1219867"/>
                <a:ext cx="1166585" cy="121362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1757165" y="2450532"/>
                <a:ext cx="1039067" cy="415498"/>
              </a:xfrm>
              <a:prstGeom prst="rect">
                <a:avLst/>
              </a:prstGeom>
            </p:spPr>
            <p:txBody>
              <a:bodyPr wrap="none">
                <a:spAutoFit/>
              </a:bodyPr>
              <a:lstStyle/>
              <a:p>
                <a:pPr algn="ctr"/>
                <a:r>
                  <a:rPr lang="en-US" sz="1050" dirty="0"/>
                  <a:t>Tim </a:t>
                </a:r>
                <a:r>
                  <a:rPr lang="en-US" sz="1050" dirty="0" smtClean="0"/>
                  <a:t>Kaldewey</a:t>
                </a:r>
              </a:p>
              <a:p>
                <a:pPr algn="ctr"/>
                <a:r>
                  <a:rPr lang="en-US" sz="1050" dirty="0" smtClean="0"/>
                  <a:t>IBM Research</a:t>
                </a:r>
                <a:endParaRPr lang="en-US" sz="1050" dirty="0"/>
              </a:p>
            </p:txBody>
          </p:sp>
        </p:grpSp>
        <p:grpSp>
          <p:nvGrpSpPr>
            <p:cNvPr id="23" name="Group 22"/>
            <p:cNvGrpSpPr/>
            <p:nvPr/>
          </p:nvGrpSpPr>
          <p:grpSpPr>
            <a:xfrm>
              <a:off x="6854138" y="1200864"/>
              <a:ext cx="1205778" cy="1665166"/>
              <a:chOff x="6854138" y="1200864"/>
              <a:chExt cx="1205778" cy="1665166"/>
            </a:xfrm>
          </p:grpSpPr>
          <p:pic>
            <p:nvPicPr>
              <p:cNvPr id="7182" name="Picture 14" descr="http://www.cs.drexel.edu/~david/Images/David_Breen_0809_small.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69988" y="1200864"/>
                <a:ext cx="974079" cy="123451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a:off x="6854138" y="2450532"/>
                <a:ext cx="1205778" cy="415498"/>
              </a:xfrm>
              <a:prstGeom prst="rect">
                <a:avLst/>
              </a:prstGeom>
            </p:spPr>
            <p:txBody>
              <a:bodyPr wrap="none">
                <a:spAutoFit/>
              </a:bodyPr>
              <a:lstStyle/>
              <a:p>
                <a:pPr algn="ctr"/>
                <a:r>
                  <a:rPr lang="en-US" sz="1050" dirty="0" smtClean="0"/>
                  <a:t>David Breen</a:t>
                </a:r>
              </a:p>
              <a:p>
                <a:pPr algn="ctr"/>
                <a:r>
                  <a:rPr lang="en-US" sz="1050" dirty="0"/>
                  <a:t>Drexel University</a:t>
                </a:r>
              </a:p>
            </p:txBody>
          </p:sp>
        </p:grpSp>
        <p:grpSp>
          <p:nvGrpSpPr>
            <p:cNvPr id="21" name="Group 20"/>
            <p:cNvGrpSpPr/>
            <p:nvPr/>
          </p:nvGrpSpPr>
          <p:grpSpPr>
            <a:xfrm>
              <a:off x="5425958" y="1196394"/>
              <a:ext cx="1409360" cy="1669636"/>
              <a:chOff x="5522115" y="1196394"/>
              <a:chExt cx="1409360" cy="1669636"/>
            </a:xfrm>
          </p:grpSpPr>
          <p:pic>
            <p:nvPicPr>
              <p:cNvPr id="7184" name="Picture 16" descr="http://webglinsights.github.io/contributors/NicholasBrancacci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17195" y="1196394"/>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5522115" y="2450532"/>
                <a:ext cx="1409360" cy="415498"/>
              </a:xfrm>
              <a:prstGeom prst="rect">
                <a:avLst/>
              </a:prstGeom>
            </p:spPr>
            <p:txBody>
              <a:bodyPr wrap="none">
                <a:spAutoFit/>
              </a:bodyPr>
              <a:lstStyle/>
              <a:p>
                <a:pPr algn="ctr"/>
                <a:r>
                  <a:rPr lang="en-US" sz="1050" dirty="0"/>
                  <a:t>Nicholas </a:t>
                </a:r>
                <a:r>
                  <a:rPr lang="en-US" sz="1050" dirty="0" smtClean="0"/>
                  <a:t>Brancaccio</a:t>
                </a:r>
              </a:p>
              <a:p>
                <a:pPr algn="ctr"/>
                <a:r>
                  <a:rPr lang="en-US" sz="1050" dirty="0" smtClean="0"/>
                  <a:t>Floored</a:t>
                </a:r>
                <a:endParaRPr lang="en-US" sz="1050" dirty="0"/>
              </a:p>
            </p:txBody>
          </p:sp>
        </p:grpSp>
      </p:grpSp>
      <p:pic>
        <p:nvPicPr>
          <p:cNvPr id="32" name="Picture 31"/>
          <p:cNvPicPr>
            <a:picLocks noChangeAspect="1"/>
          </p:cNvPicPr>
          <p:nvPr/>
        </p:nvPicPr>
        <p:blipFill>
          <a:blip r:embed="rId9"/>
          <a:stretch>
            <a:fillRect/>
          </a:stretch>
        </p:blipFill>
        <p:spPr>
          <a:xfrm>
            <a:off x="7067922" y="476413"/>
            <a:ext cx="2045886" cy="566620"/>
          </a:xfrm>
          <a:prstGeom prst="rect">
            <a:avLst/>
          </a:prstGeom>
        </p:spPr>
      </p:pic>
      <p:grpSp>
        <p:nvGrpSpPr>
          <p:cNvPr id="7181" name="Group 7180"/>
          <p:cNvGrpSpPr/>
          <p:nvPr/>
        </p:nvGrpSpPr>
        <p:grpSpPr>
          <a:xfrm>
            <a:off x="652397" y="5091986"/>
            <a:ext cx="7839206" cy="1676061"/>
            <a:chOff x="491530" y="4916780"/>
            <a:chExt cx="7839206" cy="1676061"/>
          </a:xfrm>
        </p:grpSpPr>
        <p:grpSp>
          <p:nvGrpSpPr>
            <p:cNvPr id="7171" name="Group 7170"/>
            <p:cNvGrpSpPr/>
            <p:nvPr/>
          </p:nvGrpSpPr>
          <p:grpSpPr>
            <a:xfrm>
              <a:off x="1921639" y="4916780"/>
              <a:ext cx="1227885" cy="1676061"/>
              <a:chOff x="2007290" y="4916780"/>
              <a:chExt cx="1227885" cy="1676061"/>
            </a:xfrm>
          </p:grpSpPr>
          <p:pic>
            <p:nvPicPr>
              <p:cNvPr id="7188" name="Picture 20" descr="Eric Haines"/>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007290" y="4916780"/>
                <a:ext cx="1227885" cy="1227885"/>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p:cNvSpPr/>
              <p:nvPr/>
            </p:nvSpPr>
            <p:spPr>
              <a:xfrm>
                <a:off x="2183452" y="6177343"/>
                <a:ext cx="875561" cy="415498"/>
              </a:xfrm>
              <a:prstGeom prst="rect">
                <a:avLst/>
              </a:prstGeom>
            </p:spPr>
            <p:txBody>
              <a:bodyPr wrap="none">
                <a:spAutoFit/>
              </a:bodyPr>
              <a:lstStyle/>
              <a:p>
                <a:pPr algn="ctr"/>
                <a:r>
                  <a:rPr lang="en-US" sz="1050" dirty="0" smtClean="0"/>
                  <a:t>Eric Haines</a:t>
                </a:r>
              </a:p>
              <a:p>
                <a:pPr algn="ctr"/>
                <a:r>
                  <a:rPr lang="en-US" sz="1050" dirty="0" smtClean="0"/>
                  <a:t>Autodesk</a:t>
                </a:r>
                <a:endParaRPr lang="en-US" sz="1050" dirty="0"/>
              </a:p>
            </p:txBody>
          </p:sp>
        </p:grpSp>
        <p:grpSp>
          <p:nvGrpSpPr>
            <p:cNvPr id="7169" name="Group 7168"/>
            <p:cNvGrpSpPr/>
            <p:nvPr/>
          </p:nvGrpSpPr>
          <p:grpSpPr>
            <a:xfrm>
              <a:off x="491530" y="4916780"/>
              <a:ext cx="1293944" cy="1676061"/>
              <a:chOff x="491530" y="4916780"/>
              <a:chExt cx="1293944" cy="1676061"/>
            </a:xfrm>
          </p:grpSpPr>
          <p:pic>
            <p:nvPicPr>
              <p:cNvPr id="7190" name="Picture 22" descr="Image result for Eric Lengye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0490" y="4916780"/>
                <a:ext cx="1216025" cy="1216025"/>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p:cNvSpPr/>
              <p:nvPr/>
            </p:nvSpPr>
            <p:spPr>
              <a:xfrm>
                <a:off x="491530" y="6177343"/>
                <a:ext cx="1293944" cy="415498"/>
              </a:xfrm>
              <a:prstGeom prst="rect">
                <a:avLst/>
              </a:prstGeom>
            </p:spPr>
            <p:txBody>
              <a:bodyPr wrap="none">
                <a:spAutoFit/>
              </a:bodyPr>
              <a:lstStyle/>
              <a:p>
                <a:pPr algn="ctr"/>
                <a:r>
                  <a:rPr lang="en-US" sz="1050" dirty="0"/>
                  <a:t>Eric </a:t>
                </a:r>
                <a:r>
                  <a:rPr lang="en-US" sz="1050" dirty="0" smtClean="0"/>
                  <a:t>Lengyel</a:t>
                </a:r>
              </a:p>
              <a:p>
                <a:pPr algn="ctr"/>
                <a:r>
                  <a:rPr lang="en-US" sz="1050" dirty="0"/>
                  <a:t>Terathon </a:t>
                </a:r>
                <a:r>
                  <a:rPr lang="en-US" sz="1050" dirty="0" smtClean="0"/>
                  <a:t>Software</a:t>
                </a:r>
                <a:endParaRPr lang="en-US" sz="1050" dirty="0"/>
              </a:p>
            </p:txBody>
          </p:sp>
        </p:grpSp>
        <p:grpSp>
          <p:nvGrpSpPr>
            <p:cNvPr id="7173" name="Group 7172"/>
            <p:cNvGrpSpPr/>
            <p:nvPr/>
          </p:nvGrpSpPr>
          <p:grpSpPr>
            <a:xfrm>
              <a:off x="3285689" y="4916780"/>
              <a:ext cx="1238580" cy="1676061"/>
              <a:chOff x="3412467" y="4916780"/>
              <a:chExt cx="1238580" cy="1676061"/>
            </a:xfrm>
          </p:grpSpPr>
          <p:pic>
            <p:nvPicPr>
              <p:cNvPr id="7194" name="Picture 26" descr="Graham Sellers"/>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412467" y="4916780"/>
                <a:ext cx="1238580" cy="1238580"/>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p:cNvSpPr/>
              <p:nvPr/>
            </p:nvSpPr>
            <p:spPr>
              <a:xfrm>
                <a:off x="3470546" y="6177343"/>
                <a:ext cx="1122422" cy="415498"/>
              </a:xfrm>
              <a:prstGeom prst="rect">
                <a:avLst/>
              </a:prstGeom>
            </p:spPr>
            <p:txBody>
              <a:bodyPr wrap="none">
                <a:spAutoFit/>
              </a:bodyPr>
              <a:lstStyle/>
              <a:p>
                <a:pPr algn="ctr"/>
                <a:r>
                  <a:rPr lang="en-US" sz="1050" dirty="0" smtClean="0"/>
                  <a:t>Graham Sellers</a:t>
                </a:r>
              </a:p>
              <a:p>
                <a:pPr algn="ctr"/>
                <a:r>
                  <a:rPr lang="en-US" sz="1050" dirty="0" smtClean="0"/>
                  <a:t>AMD</a:t>
                </a:r>
                <a:endParaRPr lang="en-US" sz="1050" dirty="0"/>
              </a:p>
            </p:txBody>
          </p:sp>
        </p:grpSp>
        <p:grpSp>
          <p:nvGrpSpPr>
            <p:cNvPr id="7175" name="Group 7174"/>
            <p:cNvGrpSpPr/>
            <p:nvPr/>
          </p:nvGrpSpPr>
          <p:grpSpPr>
            <a:xfrm>
              <a:off x="4660434" y="4923969"/>
              <a:ext cx="1231391" cy="1668872"/>
              <a:chOff x="4752925" y="4923969"/>
              <a:chExt cx="1231391" cy="1668872"/>
            </a:xfrm>
          </p:grpSpPr>
          <p:sp>
            <p:nvSpPr>
              <p:cNvPr id="38" name="Rectangle 37"/>
              <p:cNvSpPr/>
              <p:nvPr/>
            </p:nvSpPr>
            <p:spPr>
              <a:xfrm>
                <a:off x="4844278" y="6177343"/>
                <a:ext cx="1048684" cy="415498"/>
              </a:xfrm>
              <a:prstGeom prst="rect">
                <a:avLst/>
              </a:prstGeom>
            </p:spPr>
            <p:txBody>
              <a:bodyPr wrap="none">
                <a:spAutoFit/>
              </a:bodyPr>
              <a:lstStyle/>
              <a:p>
                <a:pPr algn="ctr"/>
                <a:r>
                  <a:rPr lang="en-US" sz="1050" dirty="0"/>
                  <a:t>Dave </a:t>
                </a:r>
                <a:r>
                  <a:rPr lang="en-US" sz="1050" dirty="0" smtClean="0"/>
                  <a:t>Shreiner</a:t>
                </a:r>
              </a:p>
              <a:p>
                <a:pPr algn="ctr"/>
                <a:r>
                  <a:rPr lang="en-US" sz="1050" dirty="0" smtClean="0"/>
                  <a:t>Formerly ARM</a:t>
                </a:r>
                <a:endParaRPr lang="en-US" sz="1050" dirty="0"/>
              </a:p>
            </p:txBody>
          </p:sp>
          <p:pic>
            <p:nvPicPr>
              <p:cNvPr id="7196" name="Picture 28" descr="Dave Shreine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752925" y="4923969"/>
                <a:ext cx="1231391" cy="12313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79" name="Group 7178"/>
            <p:cNvGrpSpPr/>
            <p:nvPr/>
          </p:nvGrpSpPr>
          <p:grpSpPr>
            <a:xfrm>
              <a:off x="7233678" y="4936159"/>
              <a:ext cx="1097058" cy="1656682"/>
              <a:chOff x="7233678" y="4936159"/>
              <a:chExt cx="1097058" cy="1656682"/>
            </a:xfrm>
          </p:grpSpPr>
          <p:pic>
            <p:nvPicPr>
              <p:cNvPr id="7198" name="Picture 30" descr="http://www.josephkider.com/images/joekider.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233678" y="4936159"/>
                <a:ext cx="1097058" cy="1219201"/>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p:cNvSpPr/>
              <p:nvPr/>
            </p:nvSpPr>
            <p:spPr>
              <a:xfrm>
                <a:off x="7247445" y="6177343"/>
                <a:ext cx="1069524" cy="415498"/>
              </a:xfrm>
              <a:prstGeom prst="rect">
                <a:avLst/>
              </a:prstGeom>
            </p:spPr>
            <p:txBody>
              <a:bodyPr wrap="none">
                <a:spAutoFit/>
              </a:bodyPr>
              <a:lstStyle/>
              <a:p>
                <a:pPr algn="ctr"/>
                <a:r>
                  <a:rPr lang="en-US" sz="1050" dirty="0"/>
                  <a:t>Joseph </a:t>
                </a:r>
                <a:r>
                  <a:rPr lang="en-US" sz="1050" dirty="0" smtClean="0"/>
                  <a:t>Kider</a:t>
                </a:r>
              </a:p>
              <a:p>
                <a:pPr algn="ctr"/>
                <a:r>
                  <a:rPr lang="en-US" sz="1050" dirty="0" smtClean="0"/>
                  <a:t>Formerly Penn</a:t>
                </a:r>
                <a:endParaRPr lang="en-US" sz="1050" dirty="0"/>
              </a:p>
            </p:txBody>
          </p:sp>
        </p:grpSp>
        <p:grpSp>
          <p:nvGrpSpPr>
            <p:cNvPr id="7177" name="Group 7176"/>
            <p:cNvGrpSpPr/>
            <p:nvPr/>
          </p:nvGrpSpPr>
          <p:grpSpPr>
            <a:xfrm>
              <a:off x="6027990" y="4923968"/>
              <a:ext cx="1069524" cy="1668873"/>
              <a:chOff x="6016643" y="4923968"/>
              <a:chExt cx="1069524" cy="1668873"/>
            </a:xfrm>
          </p:grpSpPr>
          <p:sp>
            <p:nvSpPr>
              <p:cNvPr id="42" name="Rectangle 41"/>
              <p:cNvSpPr/>
              <p:nvPr/>
            </p:nvSpPr>
            <p:spPr>
              <a:xfrm>
                <a:off x="6016643" y="6177343"/>
                <a:ext cx="1069524" cy="415498"/>
              </a:xfrm>
              <a:prstGeom prst="rect">
                <a:avLst/>
              </a:prstGeom>
            </p:spPr>
            <p:txBody>
              <a:bodyPr wrap="none">
                <a:spAutoFit/>
              </a:bodyPr>
              <a:lstStyle/>
              <a:p>
                <a:pPr algn="ctr"/>
                <a:r>
                  <a:rPr lang="en-US" sz="1050" dirty="0"/>
                  <a:t>Milo </a:t>
                </a:r>
                <a:r>
                  <a:rPr lang="en-US" sz="1050" dirty="0" smtClean="0"/>
                  <a:t>Martin</a:t>
                </a:r>
              </a:p>
              <a:p>
                <a:pPr algn="ctr"/>
                <a:r>
                  <a:rPr lang="en-US" sz="1050" dirty="0" smtClean="0"/>
                  <a:t>Formerly Penn</a:t>
                </a:r>
                <a:endParaRPr lang="en-US" sz="1050" dirty="0"/>
              </a:p>
            </p:txBody>
          </p:sp>
          <p:pic>
            <p:nvPicPr>
              <p:cNvPr id="7200" name="Picture 32" descr="Picture of Milo Martin"/>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060567" y="4923968"/>
                <a:ext cx="981677" cy="122709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7183" name="Group 7182"/>
          <p:cNvGrpSpPr/>
          <p:nvPr/>
        </p:nvGrpSpPr>
        <p:grpSpPr>
          <a:xfrm>
            <a:off x="398194" y="3240508"/>
            <a:ext cx="8347612" cy="1652206"/>
            <a:chOff x="309407" y="2945879"/>
            <a:chExt cx="8347612" cy="1652206"/>
          </a:xfrm>
        </p:grpSpPr>
        <p:grpSp>
          <p:nvGrpSpPr>
            <p:cNvPr id="29" name="Group 28"/>
            <p:cNvGrpSpPr/>
            <p:nvPr/>
          </p:nvGrpSpPr>
          <p:grpSpPr>
            <a:xfrm>
              <a:off x="4449835" y="2958535"/>
              <a:ext cx="1468672" cy="1639550"/>
              <a:chOff x="4367273" y="2958535"/>
              <a:chExt cx="1468672" cy="1639550"/>
            </a:xfrm>
          </p:grpSpPr>
          <p:pic>
            <p:nvPicPr>
              <p:cNvPr id="7178" name="Picture 10" descr="Shehzan Mohammed"/>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494797" y="2958535"/>
                <a:ext cx="1213625" cy="12136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367273" y="4182587"/>
                <a:ext cx="1468672" cy="415498"/>
              </a:xfrm>
              <a:prstGeom prst="rect">
                <a:avLst/>
              </a:prstGeom>
            </p:spPr>
            <p:txBody>
              <a:bodyPr wrap="none">
                <a:spAutoFit/>
              </a:bodyPr>
              <a:lstStyle/>
              <a:p>
                <a:pPr algn="ctr"/>
                <a:r>
                  <a:rPr lang="en-US" sz="1050" dirty="0"/>
                  <a:t>Shehzan </a:t>
                </a:r>
                <a:r>
                  <a:rPr lang="en-US" sz="1050" dirty="0" smtClean="0"/>
                  <a:t>Mohammed</a:t>
                </a:r>
              </a:p>
              <a:p>
                <a:pPr algn="ctr"/>
                <a:r>
                  <a:rPr lang="en-US" sz="1050" dirty="0" smtClean="0"/>
                  <a:t>ArrayFire</a:t>
                </a:r>
                <a:endParaRPr lang="en-US" sz="1050" dirty="0"/>
              </a:p>
            </p:txBody>
          </p:sp>
        </p:grpSp>
        <p:grpSp>
          <p:nvGrpSpPr>
            <p:cNvPr id="28" name="Group 27"/>
            <p:cNvGrpSpPr/>
            <p:nvPr/>
          </p:nvGrpSpPr>
          <p:grpSpPr>
            <a:xfrm>
              <a:off x="2928144" y="2945879"/>
              <a:ext cx="1507144" cy="1652206"/>
              <a:chOff x="2952343" y="2945879"/>
              <a:chExt cx="1507144" cy="1652206"/>
            </a:xfrm>
          </p:grpSpPr>
          <p:sp>
            <p:nvSpPr>
              <p:cNvPr id="10" name="Rectangle 9"/>
              <p:cNvSpPr/>
              <p:nvPr/>
            </p:nvSpPr>
            <p:spPr>
              <a:xfrm>
                <a:off x="2952343" y="4182587"/>
                <a:ext cx="1507144" cy="415498"/>
              </a:xfrm>
              <a:prstGeom prst="rect">
                <a:avLst/>
              </a:prstGeom>
            </p:spPr>
            <p:txBody>
              <a:bodyPr wrap="none">
                <a:spAutoFit/>
              </a:bodyPr>
              <a:lstStyle/>
              <a:p>
                <a:pPr algn="ctr"/>
                <a:r>
                  <a:rPr lang="en-US" sz="1050" dirty="0"/>
                  <a:t>Liam </a:t>
                </a:r>
                <a:r>
                  <a:rPr lang="en-US" sz="1050" dirty="0" smtClean="0"/>
                  <a:t>Boone</a:t>
                </a:r>
              </a:p>
              <a:p>
                <a:pPr algn="ctr"/>
                <a:r>
                  <a:rPr lang="en-US" sz="1050" dirty="0"/>
                  <a:t>Sandia National </a:t>
                </a:r>
                <a:r>
                  <a:rPr lang="en-US" sz="1050" dirty="0" smtClean="0"/>
                  <a:t>Labs </a:t>
                </a:r>
                <a:endParaRPr lang="en-US" sz="1050" dirty="0"/>
              </a:p>
            </p:txBody>
          </p:sp>
          <p:pic>
            <p:nvPicPr>
              <p:cNvPr id="11" name="Picture 10"/>
              <p:cNvPicPr>
                <a:picLocks noChangeAspect="1"/>
              </p:cNvPicPr>
              <p:nvPr/>
            </p:nvPicPr>
            <p:blipFill>
              <a:blip r:embed="rId17"/>
              <a:stretch>
                <a:fillRect/>
              </a:stretch>
            </p:blipFill>
            <p:spPr>
              <a:xfrm>
                <a:off x="3098441" y="2945879"/>
                <a:ext cx="1214949" cy="1230394"/>
              </a:xfrm>
              <a:prstGeom prst="rect">
                <a:avLst/>
              </a:prstGeom>
            </p:spPr>
          </p:pic>
        </p:grpSp>
        <p:grpSp>
          <p:nvGrpSpPr>
            <p:cNvPr id="24" name="Group 23"/>
            <p:cNvGrpSpPr/>
            <p:nvPr/>
          </p:nvGrpSpPr>
          <p:grpSpPr>
            <a:xfrm>
              <a:off x="309407" y="2952959"/>
              <a:ext cx="1370443" cy="1645126"/>
              <a:chOff x="309407" y="2952959"/>
              <a:chExt cx="1370443" cy="1645126"/>
            </a:xfrm>
          </p:grpSpPr>
          <p:sp>
            <p:nvSpPr>
              <p:cNvPr id="7" name="Rectangle 6"/>
              <p:cNvSpPr/>
              <p:nvPr/>
            </p:nvSpPr>
            <p:spPr>
              <a:xfrm>
                <a:off x="483110" y="4182587"/>
                <a:ext cx="1023037" cy="415498"/>
              </a:xfrm>
              <a:prstGeom prst="rect">
                <a:avLst/>
              </a:prstGeom>
            </p:spPr>
            <p:txBody>
              <a:bodyPr wrap="none">
                <a:spAutoFit/>
              </a:bodyPr>
              <a:lstStyle/>
              <a:p>
                <a:pPr algn="ctr"/>
                <a:r>
                  <a:rPr lang="en-US" sz="1050" dirty="0" smtClean="0"/>
                  <a:t>Sean Lilley</a:t>
                </a:r>
              </a:p>
              <a:p>
                <a:pPr algn="ctr"/>
                <a:r>
                  <a:rPr lang="en-US" sz="1050" dirty="0" smtClean="0"/>
                  <a:t>Formerly PGL</a:t>
                </a:r>
                <a:endParaRPr lang="en-US" sz="1050" dirty="0"/>
              </a:p>
            </p:txBody>
          </p:sp>
          <p:pic>
            <p:nvPicPr>
              <p:cNvPr id="13" name="Picture 12"/>
              <p:cNvPicPr>
                <a:picLocks noChangeAspect="1"/>
              </p:cNvPicPr>
              <p:nvPr/>
            </p:nvPicPr>
            <p:blipFill>
              <a:blip r:embed="rId18"/>
              <a:stretch>
                <a:fillRect/>
              </a:stretch>
            </p:blipFill>
            <p:spPr>
              <a:xfrm>
                <a:off x="309407" y="2952959"/>
                <a:ext cx="1370443" cy="1219913"/>
              </a:xfrm>
              <a:prstGeom prst="rect">
                <a:avLst/>
              </a:prstGeom>
            </p:spPr>
          </p:pic>
        </p:grpSp>
        <p:grpSp>
          <p:nvGrpSpPr>
            <p:cNvPr id="31" name="Group 30"/>
            <p:cNvGrpSpPr/>
            <p:nvPr/>
          </p:nvGrpSpPr>
          <p:grpSpPr>
            <a:xfrm>
              <a:off x="5933054" y="2971209"/>
              <a:ext cx="1219200" cy="1626876"/>
              <a:chOff x="5836822" y="2971209"/>
              <a:chExt cx="1219200" cy="1626876"/>
            </a:xfrm>
          </p:grpSpPr>
          <p:pic>
            <p:nvPicPr>
              <p:cNvPr id="7186" name="Picture 18" descr="http://webglinsights.github.io/contributors/JeffRussell.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836822" y="2971209"/>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p:cNvSpPr/>
              <p:nvPr/>
            </p:nvSpPr>
            <p:spPr>
              <a:xfrm>
                <a:off x="6005436" y="4182587"/>
                <a:ext cx="881973" cy="415498"/>
              </a:xfrm>
              <a:prstGeom prst="rect">
                <a:avLst/>
              </a:prstGeom>
            </p:spPr>
            <p:txBody>
              <a:bodyPr wrap="none">
                <a:spAutoFit/>
              </a:bodyPr>
              <a:lstStyle/>
              <a:p>
                <a:pPr algn="ctr"/>
                <a:r>
                  <a:rPr lang="en-US" sz="1050" dirty="0" smtClean="0"/>
                  <a:t>Jeff Russell</a:t>
                </a:r>
              </a:p>
              <a:p>
                <a:pPr algn="ctr"/>
                <a:r>
                  <a:rPr lang="en-US" sz="1050" dirty="0"/>
                  <a:t>Marmoset</a:t>
                </a:r>
              </a:p>
            </p:txBody>
          </p:sp>
        </p:grpSp>
        <p:grpSp>
          <p:nvGrpSpPr>
            <p:cNvPr id="7168" name="Group 7167"/>
            <p:cNvGrpSpPr/>
            <p:nvPr/>
          </p:nvGrpSpPr>
          <p:grpSpPr>
            <a:xfrm>
              <a:off x="7166803" y="2971209"/>
              <a:ext cx="1490216" cy="1626876"/>
              <a:chOff x="7166803" y="2971209"/>
              <a:chExt cx="1490216" cy="1626876"/>
            </a:xfrm>
          </p:grpSpPr>
          <p:pic>
            <p:nvPicPr>
              <p:cNvPr id="7192" name="Picture 24" descr="Image result for kevin ring cesium"/>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166803" y="2971209"/>
                <a:ext cx="1490216" cy="1221489"/>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p:cNvSpPr/>
              <p:nvPr/>
            </p:nvSpPr>
            <p:spPr>
              <a:xfrm>
                <a:off x="7419629" y="4182587"/>
                <a:ext cx="984565" cy="415498"/>
              </a:xfrm>
              <a:prstGeom prst="rect">
                <a:avLst/>
              </a:prstGeom>
            </p:spPr>
            <p:txBody>
              <a:bodyPr wrap="none">
                <a:spAutoFit/>
              </a:bodyPr>
              <a:lstStyle/>
              <a:p>
                <a:pPr algn="ctr"/>
                <a:r>
                  <a:rPr lang="en-US" sz="1050" dirty="0" smtClean="0"/>
                  <a:t>Kevin Ring</a:t>
                </a:r>
              </a:p>
              <a:p>
                <a:pPr algn="ctr"/>
                <a:r>
                  <a:rPr lang="en-US" sz="1050" dirty="0" smtClean="0"/>
                  <a:t>Formerly AGI</a:t>
                </a:r>
                <a:endParaRPr lang="en-US" sz="1050" dirty="0"/>
              </a:p>
            </p:txBody>
          </p:sp>
        </p:grpSp>
        <p:grpSp>
          <p:nvGrpSpPr>
            <p:cNvPr id="25" name="Group 24"/>
            <p:cNvGrpSpPr/>
            <p:nvPr/>
          </p:nvGrpSpPr>
          <p:grpSpPr>
            <a:xfrm>
              <a:off x="1694397" y="2963868"/>
              <a:ext cx="1219200" cy="1634217"/>
              <a:chOff x="1777059" y="2963868"/>
              <a:chExt cx="1219200" cy="1634217"/>
            </a:xfrm>
          </p:grpSpPr>
          <p:pic>
            <p:nvPicPr>
              <p:cNvPr id="7180" name="Picture 12" descr="http://webglinsights.github.io/contributors/KennethRussell.jp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777059" y="2963868"/>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3"/>
              <p:cNvSpPr/>
              <p:nvPr/>
            </p:nvSpPr>
            <p:spPr>
              <a:xfrm>
                <a:off x="1933651" y="4182587"/>
                <a:ext cx="906017" cy="415498"/>
              </a:xfrm>
              <a:prstGeom prst="rect">
                <a:avLst/>
              </a:prstGeom>
            </p:spPr>
            <p:txBody>
              <a:bodyPr wrap="none">
                <a:spAutoFit/>
              </a:bodyPr>
              <a:lstStyle/>
              <a:p>
                <a:pPr algn="ctr"/>
                <a:r>
                  <a:rPr lang="en-US" sz="1050" dirty="0" smtClean="0"/>
                  <a:t>Ken Russell</a:t>
                </a:r>
              </a:p>
              <a:p>
                <a:pPr algn="ctr"/>
                <a:r>
                  <a:rPr lang="en-US" sz="1050" dirty="0" smtClean="0"/>
                  <a:t>Google</a:t>
                </a:r>
                <a:endParaRPr lang="en-US" sz="1050" dirty="0"/>
              </a:p>
            </p:txBody>
          </p:sp>
        </p:grpSp>
      </p:grpSp>
    </p:spTree>
    <p:extLst>
      <p:ext uri="{BB962C8B-B14F-4D97-AF65-F5344CB8AC3E}">
        <p14:creationId xmlns:p14="http://schemas.microsoft.com/office/powerpoint/2010/main" val="40766352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Fall 2016 Guest Lectures</a:t>
            </a:r>
            <a:endParaRPr lang="en-US" dirty="0"/>
          </a:p>
        </p:txBody>
      </p:sp>
      <p:sp>
        <p:nvSpPr>
          <p:cNvPr id="3" name="Content Placeholder 2"/>
          <p:cNvSpPr>
            <a:spLocks noGrp="1"/>
          </p:cNvSpPr>
          <p:nvPr>
            <p:ph idx="1"/>
          </p:nvPr>
        </p:nvSpPr>
        <p:spPr/>
        <p:txBody>
          <a:bodyPr/>
          <a:lstStyle/>
          <a:p>
            <a:r>
              <a:rPr lang="en-US" dirty="0" smtClean="0"/>
              <a:t>Tentative</a:t>
            </a:r>
            <a:endParaRPr lang="en-US" dirty="0"/>
          </a:p>
        </p:txBody>
      </p:sp>
      <p:grpSp>
        <p:nvGrpSpPr>
          <p:cNvPr id="9" name="Group 8"/>
          <p:cNvGrpSpPr/>
          <p:nvPr/>
        </p:nvGrpSpPr>
        <p:grpSpPr>
          <a:xfrm>
            <a:off x="1790700" y="2917859"/>
            <a:ext cx="5562600" cy="1386079"/>
            <a:chOff x="533400" y="2917859"/>
            <a:chExt cx="5562600" cy="1386079"/>
          </a:xfrm>
        </p:grpSpPr>
        <p:pic>
          <p:nvPicPr>
            <p:cNvPr id="5" name="Picture 4"/>
            <p:cNvPicPr>
              <a:picLocks noChangeAspect="1"/>
            </p:cNvPicPr>
            <p:nvPr/>
          </p:nvPicPr>
          <p:blipFill>
            <a:blip r:embed="rId2"/>
            <a:stretch>
              <a:fillRect/>
            </a:stretch>
          </p:blipFill>
          <p:spPr>
            <a:xfrm>
              <a:off x="533400" y="2917859"/>
              <a:ext cx="1295401" cy="1386079"/>
            </a:xfrm>
            <a:prstGeom prst="rect">
              <a:avLst/>
            </a:prstGeom>
          </p:spPr>
        </p:pic>
        <p:pic>
          <p:nvPicPr>
            <p:cNvPr id="6" name="Picture 6" descr="Image result for nvidia logo"/>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13705" y="3111188"/>
              <a:ext cx="1363792" cy="99942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Image result for ibm research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3077498"/>
              <a:ext cx="2133600" cy="1066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1195071" y="4724400"/>
            <a:ext cx="6753859" cy="762000"/>
            <a:chOff x="304800" y="5105400"/>
            <a:chExt cx="6753859" cy="762000"/>
          </a:xfrm>
        </p:grpSpPr>
        <p:pic>
          <p:nvPicPr>
            <p:cNvPr id="7" name="Picture 2" descr="https://github.com/AnalyticalGraphicsInc/cesium/wiki/logos/Cesium_Logo_Color_1.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038600" y="5105400"/>
              <a:ext cx="3020059" cy="762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stretch>
              <a:fillRect/>
            </a:stretch>
          </p:blipFill>
          <p:spPr>
            <a:xfrm>
              <a:off x="304800" y="5142738"/>
              <a:ext cx="3352800" cy="687324"/>
            </a:xfrm>
            <a:prstGeom prst="rect">
              <a:avLst/>
            </a:prstGeom>
          </p:spPr>
        </p:pic>
      </p:grpSp>
    </p:spTree>
    <p:extLst>
      <p:ext uri="{BB962C8B-B14F-4D97-AF65-F5344CB8AC3E}">
        <p14:creationId xmlns:p14="http://schemas.microsoft.com/office/powerpoint/2010/main" val="26283051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Hands-on Labs in Recitations</a:t>
            </a:r>
            <a:endParaRPr lang="en-US" dirty="0"/>
          </a:p>
        </p:txBody>
      </p:sp>
      <p:sp>
        <p:nvSpPr>
          <p:cNvPr id="3" name="Content Placeholder 2"/>
          <p:cNvSpPr>
            <a:spLocks noGrp="1"/>
          </p:cNvSpPr>
          <p:nvPr>
            <p:ph idx="1"/>
          </p:nvPr>
        </p:nvSpPr>
        <p:spPr/>
        <p:txBody>
          <a:bodyPr/>
          <a:lstStyle/>
          <a:p>
            <a:r>
              <a:rPr lang="en-US" sz="2400" dirty="0" smtClean="0"/>
              <a:t>Tentatively</a:t>
            </a:r>
            <a:endParaRPr lang="en-US" sz="2400" dirty="0"/>
          </a:p>
          <a:p>
            <a:pPr lvl="1"/>
            <a:r>
              <a:rPr lang="en-US" sz="2000" dirty="0"/>
              <a:t>GPU profiling and debugging with NVIDIA </a:t>
            </a:r>
            <a:r>
              <a:rPr lang="en-US" sz="2000" dirty="0" err="1"/>
              <a:t>Nsight</a:t>
            </a:r>
            <a:endParaRPr lang="en-US" sz="2000" dirty="0"/>
          </a:p>
          <a:p>
            <a:pPr lvl="1"/>
            <a:r>
              <a:rPr lang="en-US" sz="2000" dirty="0"/>
              <a:t> Open-source WebGL engines performance analysis</a:t>
            </a:r>
          </a:p>
          <a:p>
            <a:pPr lvl="1"/>
            <a:r>
              <a:rPr lang="en-US" sz="2000" dirty="0"/>
              <a:t> Ray marching performance analysis</a:t>
            </a:r>
          </a:p>
          <a:p>
            <a:pPr lvl="1"/>
            <a:r>
              <a:rPr lang="en-US" sz="2000" dirty="0"/>
              <a:t> Jetson TK1</a:t>
            </a:r>
          </a:p>
          <a:p>
            <a:pPr marL="0" indent="0">
              <a:buNone/>
            </a:pPr>
            <a:endParaRPr lang="en-US" sz="2400" dirty="0"/>
          </a:p>
        </p:txBody>
      </p:sp>
      <p:pic>
        <p:nvPicPr>
          <p:cNvPr id="5122" name="Picture 2" descr="wt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3657600"/>
            <a:ext cx="5330825" cy="306106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0257118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sprint</a:t>
            </a:r>
            <a:endParaRPr lang="en-US" dirty="0"/>
          </a:p>
        </p:txBody>
      </p:sp>
      <p:pic>
        <p:nvPicPr>
          <p:cNvPr id="8194" name="Picture 2" descr="http://www.seas.upenn.edu/~pcozzi/images/projects/codesprint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905000"/>
            <a:ext cx="4111625" cy="3083719"/>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www.seas.upenn.edu/~pcozzi/images/projects/codesprint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3505200"/>
            <a:ext cx="4111625" cy="3059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4528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pPr eaLnBrk="1" hangingPunct="1"/>
            <a:r>
              <a:rPr lang="en-US" smtClean="0"/>
              <a:t>Grading</a:t>
            </a:r>
          </a:p>
        </p:txBody>
      </p:sp>
      <p:sp>
        <p:nvSpPr>
          <p:cNvPr id="29699" name="Content Placeholder 2"/>
          <p:cNvSpPr>
            <a:spLocks noGrp="1"/>
          </p:cNvSpPr>
          <p:nvPr>
            <p:ph idx="1"/>
          </p:nvPr>
        </p:nvSpPr>
        <p:spPr/>
        <p:txBody>
          <a:bodyPr/>
          <a:lstStyle/>
          <a:p>
            <a:pPr eaLnBrk="1" hangingPunct="1"/>
            <a:r>
              <a:rPr lang="en-US" dirty="0" smtClean="0"/>
              <a:t>Projects 		50%</a:t>
            </a:r>
          </a:p>
          <a:p>
            <a:pPr eaLnBrk="1" hangingPunct="1"/>
            <a:r>
              <a:rPr lang="en-US" dirty="0" smtClean="0"/>
              <a:t>Final Project 		50%</a:t>
            </a:r>
          </a:p>
          <a:p>
            <a:pPr eaLnBrk="1" hangingPunct="1"/>
            <a:r>
              <a:rPr lang="en-US" dirty="0" smtClean="0"/>
              <a:t>Final			  0%</a:t>
            </a:r>
          </a:p>
          <a:p>
            <a:pPr eaLnBrk="1" hangingPunct="1"/>
            <a:endParaRPr lang="en-US" dirty="0"/>
          </a:p>
          <a:p>
            <a:pPr marL="0" indent="0" eaLnBrk="1" hangingPunct="1">
              <a:buNone/>
            </a:pPr>
            <a:r>
              <a:rPr lang="en-US" dirty="0" smtClean="0"/>
              <a:t>“Projects” not “homework”</a:t>
            </a:r>
          </a:p>
          <a:p>
            <a:pPr eaLnBrk="1" hangingPunct="1"/>
            <a:endParaRPr lang="en-US" dirty="0" smtClean="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a:t>
            </a:r>
            <a:endParaRPr lang="en-US" dirty="0"/>
          </a:p>
        </p:txBody>
      </p:sp>
      <p:sp>
        <p:nvSpPr>
          <p:cNvPr id="3" name="Content Placeholder 2"/>
          <p:cNvSpPr>
            <a:spLocks noGrp="1"/>
          </p:cNvSpPr>
          <p:nvPr>
            <p:ph idx="1"/>
          </p:nvPr>
        </p:nvSpPr>
        <p:spPr>
          <a:xfrm>
            <a:off x="457200" y="1981200"/>
            <a:ext cx="8534400" cy="3886200"/>
          </a:xfrm>
        </p:spPr>
        <p:txBody>
          <a:bodyPr/>
          <a:lstStyle/>
          <a:p>
            <a:r>
              <a:rPr lang="en-US" dirty="0" smtClean="0"/>
              <a:t>Each project has</a:t>
            </a:r>
          </a:p>
          <a:p>
            <a:pPr lvl="1"/>
            <a:r>
              <a:rPr lang="en-US" dirty="0" smtClean="0"/>
              <a:t>Coding</a:t>
            </a:r>
          </a:p>
          <a:p>
            <a:pPr lvl="2"/>
            <a:r>
              <a:rPr lang="en-US" dirty="0" smtClean="0"/>
              <a:t>Pick </a:t>
            </a:r>
            <a:r>
              <a:rPr lang="en-US" i="1" dirty="0">
                <a:solidFill>
                  <a:srgbClr val="FFC000"/>
                </a:solidFill>
              </a:rPr>
              <a:t>x</a:t>
            </a:r>
            <a:r>
              <a:rPr lang="en-US" dirty="0"/>
              <a:t> of </a:t>
            </a:r>
            <a:r>
              <a:rPr lang="en-US" i="1" dirty="0" smtClean="0">
                <a:solidFill>
                  <a:srgbClr val="FFC000"/>
                </a:solidFill>
              </a:rPr>
              <a:t>n</a:t>
            </a:r>
            <a:r>
              <a:rPr lang="en-US" dirty="0" smtClean="0"/>
              <a:t>, </a:t>
            </a:r>
            <a:r>
              <a:rPr lang="en-US" dirty="0"/>
              <a:t>e.g., 3 of 5, plus open-ended </a:t>
            </a:r>
            <a:r>
              <a:rPr lang="en-US" dirty="0" smtClean="0"/>
              <a:t>parts</a:t>
            </a:r>
          </a:p>
          <a:p>
            <a:pPr lvl="1"/>
            <a:r>
              <a:rPr lang="en-US" dirty="0" smtClean="0"/>
              <a:t>Written performance analysis</a:t>
            </a:r>
          </a:p>
          <a:p>
            <a:pPr lvl="1"/>
            <a:r>
              <a:rPr lang="en-US" dirty="0" smtClean="0"/>
              <a:t>Write-up </a:t>
            </a:r>
            <a:r>
              <a:rPr lang="en-US" dirty="0"/>
              <a:t>with </a:t>
            </a:r>
            <a:r>
              <a:rPr lang="en-US" dirty="0" smtClean="0"/>
              <a:t>screenshots and a </a:t>
            </a:r>
            <a:r>
              <a:rPr lang="en-US" dirty="0"/>
              <a:t>video/demo</a:t>
            </a:r>
            <a:endParaRPr lang="en-US" dirty="0" smtClean="0"/>
          </a:p>
          <a:p>
            <a:pPr lvl="1"/>
            <a:r>
              <a:rPr lang="en-US" dirty="0" smtClean="0"/>
              <a:t>Random in-class demos.  Show, don’t tell.</a:t>
            </a:r>
            <a:endParaRPr lang="en-US" dirty="0"/>
          </a:p>
        </p:txBody>
      </p:sp>
    </p:spTree>
    <p:extLst>
      <p:ext uri="{BB962C8B-B14F-4D97-AF65-F5344CB8AC3E}">
        <p14:creationId xmlns:p14="http://schemas.microsoft.com/office/powerpoint/2010/main" val="20494633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a:t>
            </a:r>
            <a:endParaRPr lang="en-US" dirty="0"/>
          </a:p>
        </p:txBody>
      </p:sp>
      <p:sp>
        <p:nvSpPr>
          <p:cNvPr id="3" name="Content Placeholder 2"/>
          <p:cNvSpPr>
            <a:spLocks noGrp="1"/>
          </p:cNvSpPr>
          <p:nvPr>
            <p:ph idx="1"/>
          </p:nvPr>
        </p:nvSpPr>
        <p:spPr>
          <a:xfrm>
            <a:off x="457200" y="1981200"/>
            <a:ext cx="8534400" cy="4572000"/>
          </a:xfrm>
        </p:spPr>
        <p:txBody>
          <a:bodyPr/>
          <a:lstStyle/>
          <a:p>
            <a:r>
              <a:rPr lang="en-US" dirty="0" smtClean="0"/>
              <a:t>Due at midnight on the due date</a:t>
            </a:r>
          </a:p>
          <a:p>
            <a:r>
              <a:rPr lang="en-US" dirty="0" smtClean="0"/>
              <a:t>Submitted using GitHub</a:t>
            </a:r>
          </a:p>
          <a:p>
            <a:r>
              <a:rPr lang="en-US" dirty="0" smtClean="0"/>
              <a:t>Late Policy</a:t>
            </a:r>
          </a:p>
          <a:p>
            <a:pPr lvl="1"/>
            <a:r>
              <a:rPr lang="en-US" dirty="0"/>
              <a:t>Up to 1 week late:  50% deduction</a:t>
            </a:r>
          </a:p>
          <a:p>
            <a:pPr lvl="1"/>
            <a:r>
              <a:rPr lang="en-US" dirty="0" smtClean="0"/>
              <a:t>Use up to </a:t>
            </a:r>
            <a:r>
              <a:rPr lang="en-US" b="1" dirty="0" smtClean="0"/>
              <a:t>4 bonus days</a:t>
            </a:r>
            <a:r>
              <a:rPr lang="en-US" dirty="0" smtClean="0"/>
              <a:t> over the semester to extend the due date without penalty</a:t>
            </a:r>
          </a:p>
          <a:p>
            <a:pPr lvl="2"/>
            <a:r>
              <a:rPr lang="en-US" dirty="0" smtClean="0"/>
              <a:t>Examples</a:t>
            </a:r>
          </a:p>
          <a:p>
            <a:pPr lvl="3"/>
            <a:r>
              <a:rPr lang="en-US" sz="1200" dirty="0" smtClean="0"/>
              <a:t>Extend 4 projects by 1 day each</a:t>
            </a:r>
          </a:p>
          <a:p>
            <a:pPr lvl="3"/>
            <a:r>
              <a:rPr lang="en-US" sz="1200" dirty="0" smtClean="0"/>
              <a:t>Extend 1 project by 4 days</a:t>
            </a:r>
          </a:p>
          <a:p>
            <a:pPr lvl="3"/>
            <a:r>
              <a:rPr lang="en-US" sz="1200" dirty="0" smtClean="0"/>
              <a:t>Extend 2 projects by 2 days each</a:t>
            </a:r>
          </a:p>
          <a:p>
            <a:pPr lvl="2"/>
            <a:r>
              <a:rPr lang="en-US" dirty="0" smtClean="0"/>
              <a:t>Can’t be used for the final project</a:t>
            </a:r>
          </a:p>
        </p:txBody>
      </p:sp>
    </p:spTree>
    <p:extLst>
      <p:ext uri="{BB962C8B-B14F-4D97-AF65-F5344CB8AC3E}">
        <p14:creationId xmlns:p14="http://schemas.microsoft.com/office/powerpoint/2010/main" val="15602206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pPr eaLnBrk="1" hangingPunct="1"/>
            <a:r>
              <a:rPr lang="en-US" dirty="0" smtClean="0"/>
              <a:t>Intensity</a:t>
            </a:r>
          </a:p>
        </p:txBody>
      </p:sp>
      <p:grpSp>
        <p:nvGrpSpPr>
          <p:cNvPr id="32771" name="Group 21"/>
          <p:cNvGrpSpPr>
            <a:grpSpLocks/>
          </p:cNvGrpSpPr>
          <p:nvPr/>
        </p:nvGrpSpPr>
        <p:grpSpPr bwMode="auto">
          <a:xfrm>
            <a:off x="149225" y="1905000"/>
            <a:ext cx="4346575" cy="3948113"/>
            <a:chOff x="149165" y="2452971"/>
            <a:chExt cx="4346635" cy="3947829"/>
          </a:xfrm>
        </p:grpSpPr>
        <p:grpSp>
          <p:nvGrpSpPr>
            <p:cNvPr id="32788" name="Group 8"/>
            <p:cNvGrpSpPr>
              <a:grpSpLocks/>
            </p:cNvGrpSpPr>
            <p:nvPr/>
          </p:nvGrpSpPr>
          <p:grpSpPr bwMode="auto">
            <a:xfrm>
              <a:off x="453965" y="2939534"/>
              <a:ext cx="3276600" cy="3276600"/>
              <a:chOff x="914400" y="2209800"/>
              <a:chExt cx="3276600" cy="3276600"/>
            </a:xfrm>
          </p:grpSpPr>
          <p:cxnSp>
            <p:nvCxnSpPr>
              <p:cNvPr id="32791" name="Straight Arrow Connector 6"/>
              <p:cNvCxnSpPr>
                <a:cxnSpLocks noChangeShapeType="1"/>
              </p:cNvCxnSpPr>
              <p:nvPr/>
            </p:nvCxnSpPr>
            <p:spPr bwMode="auto">
              <a:xfrm>
                <a:off x="914400" y="5486400"/>
                <a:ext cx="3276600" cy="0"/>
              </a:xfrm>
              <a:prstGeom prst="straightConnector1">
                <a:avLst/>
              </a:prstGeom>
              <a:noFill/>
              <a:ln w="9525" algn="ctr">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2792" name="Straight Arrow Connector 7"/>
              <p:cNvCxnSpPr>
                <a:cxnSpLocks noChangeShapeType="1"/>
              </p:cNvCxnSpPr>
              <p:nvPr/>
            </p:nvCxnSpPr>
            <p:spPr bwMode="auto">
              <a:xfrm rot="-5400000">
                <a:off x="-703385" y="3848100"/>
                <a:ext cx="3276600" cy="0"/>
              </a:xfrm>
              <a:prstGeom prst="straightConnector1">
                <a:avLst/>
              </a:prstGeom>
              <a:noFill/>
              <a:ln w="9525" algn="ctr">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grpSp>
        <p:sp>
          <p:nvSpPr>
            <p:cNvPr id="32789" name="TextBox 9"/>
            <p:cNvSpPr txBox="1">
              <a:spLocks noChangeArrowheads="1"/>
            </p:cNvSpPr>
            <p:nvPr/>
          </p:nvSpPr>
          <p:spPr bwMode="auto">
            <a:xfrm>
              <a:off x="3806765" y="6031468"/>
              <a:ext cx="68903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Time</a:t>
              </a:r>
            </a:p>
          </p:txBody>
        </p:sp>
        <p:sp>
          <p:nvSpPr>
            <p:cNvPr id="32790" name="TextBox 10"/>
            <p:cNvSpPr txBox="1">
              <a:spLocks noChangeArrowheads="1"/>
            </p:cNvSpPr>
            <p:nvPr/>
          </p:nvSpPr>
          <p:spPr bwMode="auto">
            <a:xfrm flipH="1">
              <a:off x="149165" y="2452971"/>
              <a:ext cx="7620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Effort</a:t>
              </a:r>
            </a:p>
          </p:txBody>
        </p:sp>
      </p:grpSp>
      <p:grpSp>
        <p:nvGrpSpPr>
          <p:cNvPr id="32772" name="Group 22"/>
          <p:cNvGrpSpPr>
            <a:grpSpLocks/>
          </p:cNvGrpSpPr>
          <p:nvPr/>
        </p:nvGrpSpPr>
        <p:grpSpPr bwMode="auto">
          <a:xfrm>
            <a:off x="4733925" y="1905000"/>
            <a:ext cx="4346575" cy="3948113"/>
            <a:chOff x="4733497" y="2426677"/>
            <a:chExt cx="4346635" cy="3947829"/>
          </a:xfrm>
        </p:grpSpPr>
        <p:grpSp>
          <p:nvGrpSpPr>
            <p:cNvPr id="32783" name="Group 16"/>
            <p:cNvGrpSpPr>
              <a:grpSpLocks/>
            </p:cNvGrpSpPr>
            <p:nvPr/>
          </p:nvGrpSpPr>
          <p:grpSpPr bwMode="auto">
            <a:xfrm>
              <a:off x="5038297" y="2913240"/>
              <a:ext cx="3276600" cy="3276600"/>
              <a:chOff x="914400" y="2209800"/>
              <a:chExt cx="3276600" cy="3276600"/>
            </a:xfrm>
          </p:grpSpPr>
          <p:cxnSp>
            <p:nvCxnSpPr>
              <p:cNvPr id="32786" name="Straight Arrow Connector 17"/>
              <p:cNvCxnSpPr>
                <a:cxnSpLocks noChangeShapeType="1"/>
              </p:cNvCxnSpPr>
              <p:nvPr/>
            </p:nvCxnSpPr>
            <p:spPr bwMode="auto">
              <a:xfrm>
                <a:off x="914400" y="5486400"/>
                <a:ext cx="3276600" cy="0"/>
              </a:xfrm>
              <a:prstGeom prst="straightConnector1">
                <a:avLst/>
              </a:prstGeom>
              <a:noFill/>
              <a:ln w="9525" algn="ctr">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2787" name="Straight Arrow Connector 18"/>
              <p:cNvCxnSpPr>
                <a:cxnSpLocks noChangeShapeType="1"/>
              </p:cNvCxnSpPr>
              <p:nvPr/>
            </p:nvCxnSpPr>
            <p:spPr bwMode="auto">
              <a:xfrm rot="-5400000">
                <a:off x="-703385" y="3848100"/>
                <a:ext cx="3276600" cy="0"/>
              </a:xfrm>
              <a:prstGeom prst="straightConnector1">
                <a:avLst/>
              </a:prstGeom>
              <a:noFill/>
              <a:ln w="9525" algn="ctr">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grpSp>
        <p:sp>
          <p:nvSpPr>
            <p:cNvPr id="32784" name="TextBox 19"/>
            <p:cNvSpPr txBox="1">
              <a:spLocks noChangeArrowheads="1"/>
            </p:cNvSpPr>
            <p:nvPr/>
          </p:nvSpPr>
          <p:spPr bwMode="auto">
            <a:xfrm>
              <a:off x="8391097" y="6005174"/>
              <a:ext cx="68903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Time</a:t>
              </a:r>
            </a:p>
          </p:txBody>
        </p:sp>
        <p:sp>
          <p:nvSpPr>
            <p:cNvPr id="32785" name="TextBox 20"/>
            <p:cNvSpPr txBox="1">
              <a:spLocks noChangeArrowheads="1"/>
            </p:cNvSpPr>
            <p:nvPr/>
          </p:nvSpPr>
          <p:spPr bwMode="auto">
            <a:xfrm flipH="1">
              <a:off x="4733497" y="2426677"/>
              <a:ext cx="7620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Effort</a:t>
              </a:r>
            </a:p>
          </p:txBody>
        </p:sp>
      </p:grpSp>
      <p:cxnSp>
        <p:nvCxnSpPr>
          <p:cNvPr id="32773" name="Straight Connector 26"/>
          <p:cNvCxnSpPr>
            <a:cxnSpLocks noChangeShapeType="1"/>
          </p:cNvCxnSpPr>
          <p:nvPr/>
        </p:nvCxnSpPr>
        <p:spPr bwMode="auto">
          <a:xfrm>
            <a:off x="454025" y="5667375"/>
            <a:ext cx="1831975" cy="0"/>
          </a:xfrm>
          <a:prstGeom prst="line">
            <a:avLst/>
          </a:prstGeom>
          <a:noFill/>
          <a:ln w="38100" algn="ctr">
            <a:solidFill>
              <a:srgbClr val="C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2774" name="Straight Connector 29"/>
          <p:cNvCxnSpPr>
            <a:cxnSpLocks noChangeShapeType="1"/>
          </p:cNvCxnSpPr>
          <p:nvPr/>
        </p:nvCxnSpPr>
        <p:spPr bwMode="auto">
          <a:xfrm>
            <a:off x="2319338" y="2819400"/>
            <a:ext cx="1185862" cy="0"/>
          </a:xfrm>
          <a:prstGeom prst="line">
            <a:avLst/>
          </a:prstGeom>
          <a:noFill/>
          <a:ln w="38100" algn="ctr">
            <a:solidFill>
              <a:srgbClr val="C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2775" name="Straight Connector 30"/>
          <p:cNvCxnSpPr>
            <a:cxnSpLocks noChangeShapeType="1"/>
          </p:cNvCxnSpPr>
          <p:nvPr/>
        </p:nvCxnSpPr>
        <p:spPr bwMode="auto">
          <a:xfrm>
            <a:off x="2319338" y="2819400"/>
            <a:ext cx="0" cy="2847975"/>
          </a:xfrm>
          <a:prstGeom prst="line">
            <a:avLst/>
          </a:prstGeom>
          <a:noFill/>
          <a:ln w="38100" algn="ctr">
            <a:solidFill>
              <a:srgbClr val="C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2776" name="TextBox 34"/>
          <p:cNvSpPr txBox="1">
            <a:spLocks noChangeArrowheads="1"/>
          </p:cNvSpPr>
          <p:nvPr/>
        </p:nvSpPr>
        <p:spPr bwMode="auto">
          <a:xfrm>
            <a:off x="2308225" y="6096000"/>
            <a:ext cx="11207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dirty="0"/>
              <a:t>Due date</a:t>
            </a:r>
          </a:p>
        </p:txBody>
      </p:sp>
      <p:cxnSp>
        <p:nvCxnSpPr>
          <p:cNvPr id="32777" name="Straight Arrow Connector 36"/>
          <p:cNvCxnSpPr>
            <a:cxnSpLocks noChangeShapeType="1"/>
          </p:cNvCxnSpPr>
          <p:nvPr/>
        </p:nvCxnSpPr>
        <p:spPr bwMode="auto">
          <a:xfrm flipV="1">
            <a:off x="2868613" y="5853113"/>
            <a:ext cx="0" cy="241300"/>
          </a:xfrm>
          <a:prstGeom prst="straightConnector1">
            <a:avLst/>
          </a:prstGeom>
          <a:noFill/>
          <a:ln w="9525" algn="ctr">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2778" name="TextBox 38"/>
          <p:cNvSpPr txBox="1">
            <a:spLocks noChangeArrowheads="1"/>
          </p:cNvSpPr>
          <p:nvPr/>
        </p:nvSpPr>
        <p:spPr bwMode="auto">
          <a:xfrm>
            <a:off x="6967538" y="6110288"/>
            <a:ext cx="112082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dirty="0"/>
              <a:t>Due date</a:t>
            </a:r>
          </a:p>
        </p:txBody>
      </p:sp>
      <p:cxnSp>
        <p:nvCxnSpPr>
          <p:cNvPr id="32779" name="Straight Arrow Connector 39"/>
          <p:cNvCxnSpPr>
            <a:cxnSpLocks noChangeShapeType="1"/>
          </p:cNvCxnSpPr>
          <p:nvPr/>
        </p:nvCxnSpPr>
        <p:spPr bwMode="auto">
          <a:xfrm flipV="1">
            <a:off x="7593013" y="5867400"/>
            <a:ext cx="0" cy="241300"/>
          </a:xfrm>
          <a:prstGeom prst="straightConnector1">
            <a:avLst/>
          </a:prstGeom>
          <a:noFill/>
          <a:ln w="9525" algn="ctr">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2780" name="Freeform 45"/>
          <p:cNvSpPr>
            <a:spLocks/>
          </p:cNvSpPr>
          <p:nvPr/>
        </p:nvSpPr>
        <p:spPr bwMode="auto">
          <a:xfrm>
            <a:off x="5053013" y="3009900"/>
            <a:ext cx="2484437" cy="2663825"/>
          </a:xfrm>
          <a:custGeom>
            <a:avLst/>
            <a:gdLst>
              <a:gd name="T0" fmla="*/ 0 w 2485292"/>
              <a:gd name="T1" fmla="*/ 2663825 h 2664043"/>
              <a:gd name="T2" fmla="*/ 1593791 w 2485292"/>
              <a:gd name="T3" fmla="*/ 237347 h 2664043"/>
              <a:gd name="T4" fmla="*/ 2484437 w 2485292"/>
              <a:gd name="T5" fmla="*/ 225625 h 2664043"/>
              <a:gd name="T6" fmla="*/ 0 60000 65536"/>
              <a:gd name="T7" fmla="*/ 0 60000 65536"/>
              <a:gd name="T8" fmla="*/ 0 60000 65536"/>
            </a:gdLst>
            <a:ahLst/>
            <a:cxnLst>
              <a:cxn ang="T6">
                <a:pos x="T0" y="T1"/>
              </a:cxn>
              <a:cxn ang="T7">
                <a:pos x="T2" y="T3"/>
              </a:cxn>
              <a:cxn ang="T8">
                <a:pos x="T4" y="T5"/>
              </a:cxn>
            </a:cxnLst>
            <a:rect l="0" t="0" r="r" b="b"/>
            <a:pathLst>
              <a:path w="2485292" h="2664043">
                <a:moveTo>
                  <a:pt x="0" y="2664043"/>
                </a:moveTo>
                <a:cubicBezTo>
                  <a:pt x="590062" y="1653904"/>
                  <a:pt x="1180124" y="643766"/>
                  <a:pt x="1594339" y="237366"/>
                </a:cubicBezTo>
                <a:cubicBezTo>
                  <a:pt x="2008554" y="-169034"/>
                  <a:pt x="2246923" y="28304"/>
                  <a:pt x="2485292" y="225643"/>
                </a:cubicBezTo>
              </a:path>
            </a:pathLst>
          </a:custGeom>
          <a:noFill/>
          <a:ln w="38100" cap="flat" cmpd="sng" algn="ctr">
            <a:solidFill>
              <a:srgbClr val="C00000"/>
            </a:solid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34433635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dirty="0"/>
              <a:t>About Me</a:t>
            </a:r>
            <a:endParaRPr lang="en-US" dirty="0" smtClean="0"/>
          </a:p>
        </p:txBody>
      </p:sp>
      <p:sp>
        <p:nvSpPr>
          <p:cNvPr id="2" name="Content Placeholder 1"/>
          <p:cNvSpPr>
            <a:spLocks noGrp="1"/>
          </p:cNvSpPr>
          <p:nvPr>
            <p:ph idx="1"/>
          </p:nvPr>
        </p:nvSpPr>
        <p:spPr>
          <a:xfrm>
            <a:off x="457200" y="1981200"/>
            <a:ext cx="8229600" cy="609600"/>
          </a:xfrm>
        </p:spPr>
        <p:txBody>
          <a:bodyPr/>
          <a:lstStyle/>
          <a:p>
            <a:pPr eaLnBrk="1" hangingPunct="1">
              <a:defRPr/>
            </a:pPr>
            <a:r>
              <a:rPr lang="en-US" b="1" dirty="0" smtClean="0"/>
              <a:t>Email</a:t>
            </a:r>
            <a:r>
              <a:rPr lang="en-US" dirty="0" smtClean="0"/>
              <a:t>: </a:t>
            </a:r>
            <a:r>
              <a:rPr lang="en-US" dirty="0" smtClean="0">
                <a:hlinkClick r:id="rId3"/>
              </a:rPr>
              <a:t>pjcozzi+cis565@gmail.com</a:t>
            </a:r>
            <a:endParaRPr lang="en-US" dirty="0"/>
          </a:p>
          <a:p>
            <a:pPr eaLnBrk="1" hangingPunct="1">
              <a:defRPr/>
            </a:pPr>
            <a:r>
              <a:rPr lang="en-US" b="1" dirty="0" smtClean="0"/>
              <a:t>Twitter</a:t>
            </a:r>
            <a:r>
              <a:rPr lang="en-US" dirty="0" smtClean="0"/>
              <a:t>: </a:t>
            </a:r>
            <a:r>
              <a:rPr lang="en-US" dirty="0" smtClean="0">
                <a:hlinkClick r:id="rId4"/>
              </a:rPr>
              <a:t>@pjcozzi</a:t>
            </a:r>
            <a:endParaRPr lang="en-US" dirty="0" smtClean="0"/>
          </a:p>
          <a:p>
            <a:pPr eaLnBrk="1" hangingPunct="1">
              <a:defRPr/>
            </a:pPr>
            <a:r>
              <a:rPr lang="en-US" b="1" dirty="0" smtClean="0"/>
              <a:t>Office Hours</a:t>
            </a:r>
            <a:r>
              <a:rPr lang="en-US" dirty="0" smtClean="0"/>
              <a:t>: by appointment</a:t>
            </a:r>
          </a:p>
          <a:p>
            <a:pPr marL="0" indent="0" eaLnBrk="1" hangingPunct="1">
              <a:buFont typeface="Wingdings" pitchFamily="2" charset="2"/>
              <a:buNone/>
              <a:defRPr/>
            </a:pPr>
            <a:endParaRPr lang="en-US" dirty="0" smtClean="0"/>
          </a:p>
        </p:txBody>
      </p:sp>
    </p:spTree>
    <p:extLst>
      <p:ext uri="{BB962C8B-B14F-4D97-AF65-F5344CB8AC3E}">
        <p14:creationId xmlns:p14="http://schemas.microsoft.com/office/powerpoint/2010/main" val="304881608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p:cNvSpPr>
            <a:spLocks noGrp="1"/>
          </p:cNvSpPr>
          <p:nvPr>
            <p:ph type="title"/>
          </p:nvPr>
        </p:nvSpPr>
        <p:spPr/>
        <p:txBody>
          <a:bodyPr/>
          <a:lstStyle/>
          <a:p>
            <a:r>
              <a:rPr lang="en-US" altLang="en-US" dirty="0" smtClean="0"/>
              <a:t>Alumni Survey Results - GitHub</a:t>
            </a:r>
          </a:p>
        </p:txBody>
      </p:sp>
      <p:pic>
        <p:nvPicPr>
          <p:cNvPr id="624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14514" y="2089151"/>
            <a:ext cx="5514975" cy="1819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2467" name="Content Placeholder 2"/>
          <p:cNvSpPr>
            <a:spLocks noGrp="1"/>
          </p:cNvSpPr>
          <p:nvPr>
            <p:ph idx="1"/>
          </p:nvPr>
        </p:nvSpPr>
        <p:spPr>
          <a:xfrm>
            <a:off x="457200" y="4038600"/>
            <a:ext cx="8229600" cy="1760538"/>
          </a:xfrm>
        </p:spPr>
        <p:txBody>
          <a:bodyPr/>
          <a:lstStyle/>
          <a:p>
            <a:r>
              <a:rPr lang="en-US" altLang="en-US" sz="2400"/>
              <a:t>Why didn</a:t>
            </a:r>
            <a:r>
              <a:rPr lang="ja-JP" altLang="en-US" sz="2400"/>
              <a:t>’</a:t>
            </a:r>
            <a:r>
              <a:rPr lang="en-US" altLang="ja-JP" sz="2400"/>
              <a:t>t it help?</a:t>
            </a:r>
          </a:p>
          <a:p>
            <a:pPr lvl="1"/>
            <a:r>
              <a:rPr lang="ja-JP" altLang="en-US" sz="2000"/>
              <a:t>“</a:t>
            </a:r>
            <a:r>
              <a:rPr lang="en-US" altLang="ja-JP" sz="2000"/>
              <a:t>I was familiar with git/github already. My employer uses centralized version control (Perforce).</a:t>
            </a:r>
            <a:r>
              <a:rPr lang="ja-JP" altLang="en-US" sz="2000"/>
              <a:t>”</a:t>
            </a:r>
            <a:endParaRPr lang="en-US" altLang="ja-JP" sz="2000"/>
          </a:p>
          <a:p>
            <a:pPr lvl="1"/>
            <a:r>
              <a:rPr lang="ja-JP" altLang="en-US" sz="2000"/>
              <a:t>“</a:t>
            </a:r>
            <a:r>
              <a:rPr lang="en-US" altLang="ja-JP" sz="2000"/>
              <a:t>I am not working in a full-time position yet.</a:t>
            </a:r>
            <a:r>
              <a:rPr lang="ja-JP" altLang="en-US" sz="2000"/>
              <a:t>”</a:t>
            </a:r>
            <a:endParaRPr lang="en-US" altLang="en-US" sz="2000"/>
          </a:p>
        </p:txBody>
      </p:sp>
    </p:spTree>
    <p:extLst>
      <p:ext uri="{BB962C8B-B14F-4D97-AF65-F5344CB8AC3E}">
        <p14:creationId xmlns:p14="http://schemas.microsoft.com/office/powerpoint/2010/main" val="199458345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p:cNvSpPr>
            <a:spLocks noGrp="1"/>
          </p:cNvSpPr>
          <p:nvPr>
            <p:ph type="title"/>
          </p:nvPr>
        </p:nvSpPr>
        <p:spPr/>
        <p:txBody>
          <a:bodyPr/>
          <a:lstStyle/>
          <a:p>
            <a:r>
              <a:rPr lang="en-US" altLang="en-US" smtClean="0"/>
              <a:t>Survey Results - GitHub</a:t>
            </a:r>
          </a:p>
        </p:txBody>
      </p:sp>
      <p:sp>
        <p:nvSpPr>
          <p:cNvPr id="64514" name="Content Placeholder 2"/>
          <p:cNvSpPr>
            <a:spLocks noGrp="1"/>
          </p:cNvSpPr>
          <p:nvPr>
            <p:ph idx="1"/>
          </p:nvPr>
        </p:nvSpPr>
        <p:spPr/>
        <p:txBody>
          <a:bodyPr/>
          <a:lstStyle/>
          <a:p>
            <a:r>
              <a:rPr lang="en-US" altLang="en-US" dirty="0" smtClean="0"/>
              <a:t>Why did it help?</a:t>
            </a:r>
          </a:p>
          <a:p>
            <a:pPr lvl="1"/>
            <a:r>
              <a:rPr lang="ja-JP" altLang="en-US" dirty="0" smtClean="0"/>
              <a:t>“</a:t>
            </a:r>
            <a:r>
              <a:rPr lang="en-US" altLang="ja-JP" dirty="0" err="1" smtClean="0"/>
              <a:t>Github</a:t>
            </a:r>
            <a:r>
              <a:rPr lang="en-US" altLang="ja-JP" dirty="0" smtClean="0"/>
              <a:t> is </a:t>
            </a:r>
            <a:r>
              <a:rPr lang="en-US" altLang="ja-JP" b="1" dirty="0" smtClean="0">
                <a:solidFill>
                  <a:srgbClr val="FFC000"/>
                </a:solidFill>
              </a:rPr>
              <a:t>used extensively</a:t>
            </a:r>
            <a:r>
              <a:rPr lang="en-US" altLang="ja-JP" dirty="0" smtClean="0"/>
              <a:t> in the company I work for now. They also listed </a:t>
            </a:r>
            <a:r>
              <a:rPr lang="en-US" altLang="ja-JP" dirty="0" err="1" smtClean="0"/>
              <a:t>git</a:t>
            </a:r>
            <a:r>
              <a:rPr lang="en-US" altLang="ja-JP" dirty="0" smtClean="0"/>
              <a:t> as </a:t>
            </a:r>
            <a:r>
              <a:rPr lang="en-US" altLang="ja-JP" b="1" dirty="0" smtClean="0">
                <a:solidFill>
                  <a:srgbClr val="FFC000"/>
                </a:solidFill>
              </a:rPr>
              <a:t>desired skill</a:t>
            </a:r>
            <a:r>
              <a:rPr lang="en-US" altLang="ja-JP" dirty="0" smtClean="0">
                <a:solidFill>
                  <a:srgbClr val="E4ED73"/>
                </a:solidFill>
              </a:rPr>
              <a:t> </a:t>
            </a:r>
            <a:r>
              <a:rPr lang="en-US" altLang="ja-JP" dirty="0" smtClean="0"/>
              <a:t>when recruiting for this position.</a:t>
            </a:r>
            <a:r>
              <a:rPr lang="ja-JP" altLang="en-US" dirty="0" smtClean="0"/>
              <a:t>”</a:t>
            </a:r>
            <a:endParaRPr lang="en-US" altLang="en-US" dirty="0" smtClean="0"/>
          </a:p>
        </p:txBody>
      </p:sp>
    </p:spTree>
    <p:extLst>
      <p:ext uri="{BB962C8B-B14F-4D97-AF65-F5344CB8AC3E}">
        <p14:creationId xmlns:p14="http://schemas.microsoft.com/office/powerpoint/2010/main" val="374584180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Interviews…</a:t>
            </a:r>
            <a:endParaRPr lang="en-US" dirty="0"/>
          </a:p>
        </p:txBody>
      </p:sp>
      <p:sp>
        <p:nvSpPr>
          <p:cNvPr id="3" name="Content Placeholder 2"/>
          <p:cNvSpPr>
            <a:spLocks noGrp="1"/>
          </p:cNvSpPr>
          <p:nvPr>
            <p:ph idx="1"/>
          </p:nvPr>
        </p:nvSpPr>
        <p:spPr/>
        <p:txBody>
          <a:bodyPr/>
          <a:lstStyle/>
          <a:p>
            <a:pPr marL="457200" lvl="1" indent="0">
              <a:buNone/>
            </a:pPr>
            <a:r>
              <a:rPr lang="en-US" sz="6600" dirty="0" smtClean="0"/>
              <a:t>“Send me your code and then we’ll talk”</a:t>
            </a:r>
          </a:p>
          <a:p>
            <a:pPr marL="457200" lvl="1" indent="0">
              <a:buNone/>
            </a:pPr>
            <a:r>
              <a:rPr lang="en-US" dirty="0" smtClean="0"/>
              <a:t>- Christophe </a:t>
            </a:r>
            <a:r>
              <a:rPr lang="en-US" dirty="0" err="1" smtClean="0"/>
              <a:t>Riccio</a:t>
            </a:r>
            <a:endParaRPr lang="en-US" dirty="0" smtClean="0"/>
          </a:p>
          <a:p>
            <a:pPr lvl="1"/>
            <a:endParaRPr lang="en-US" dirty="0"/>
          </a:p>
        </p:txBody>
      </p:sp>
      <p:pic>
        <p:nvPicPr>
          <p:cNvPr id="7170" name="Picture 2" descr="G-Truc Cre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5029200"/>
            <a:ext cx="1828800" cy="18288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0484838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r>
              <a:rPr lang="en-US" altLang="en-US" dirty="0" smtClean="0"/>
              <a:t>Project Advice</a:t>
            </a:r>
          </a:p>
        </p:txBody>
      </p:sp>
      <p:sp>
        <p:nvSpPr>
          <p:cNvPr id="3" name="Content Placeholder 2"/>
          <p:cNvSpPr>
            <a:spLocks noGrp="1"/>
          </p:cNvSpPr>
          <p:nvPr>
            <p:ph idx="1"/>
          </p:nvPr>
        </p:nvSpPr>
        <p:spPr/>
        <p:txBody>
          <a:bodyPr/>
          <a:lstStyle/>
          <a:p>
            <a:pPr>
              <a:defRPr/>
            </a:pPr>
            <a:r>
              <a:rPr lang="en-US" sz="2000" dirty="0">
                <a:cs typeface="ＭＳ Ｐゴシック" pitchFamily="-108" charset="-128"/>
              </a:rPr>
              <a:t>Advice from Rich </a:t>
            </a:r>
            <a:r>
              <a:rPr lang="en-US" sz="2000" dirty="0" err="1">
                <a:cs typeface="ＭＳ Ｐゴシック" pitchFamily="-108" charset="-128"/>
              </a:rPr>
              <a:t>Geldreich</a:t>
            </a:r>
            <a:r>
              <a:rPr lang="en-US" sz="2000" dirty="0">
                <a:cs typeface="ＭＳ Ｐゴシック" pitchFamily="-108" charset="-128"/>
              </a:rPr>
              <a:t> </a:t>
            </a:r>
            <a:r>
              <a:rPr lang="en-US" sz="2000" dirty="0" smtClean="0">
                <a:cs typeface="ＭＳ Ｐゴシック" pitchFamily="-108" charset="-128"/>
              </a:rPr>
              <a:t>(formerly Valve</a:t>
            </a:r>
            <a:r>
              <a:rPr lang="en-US" sz="2000" dirty="0">
                <a:cs typeface="ＭＳ Ｐゴシック" pitchFamily="-108" charset="-128"/>
              </a:rPr>
              <a:t>)</a:t>
            </a:r>
          </a:p>
          <a:p>
            <a:pPr lvl="1">
              <a:defRPr/>
            </a:pPr>
            <a:r>
              <a:rPr lang="en-US" sz="2000" dirty="0">
                <a:cs typeface="+mn-cs"/>
              </a:rPr>
              <a:t>Find (or create) an open source project </a:t>
            </a:r>
            <a:r>
              <a:rPr lang="en-US" sz="2000" b="1" dirty="0">
                <a:solidFill>
                  <a:srgbClr val="FFC000"/>
                </a:solidFill>
                <a:cs typeface="+mn-cs"/>
              </a:rPr>
              <a:t>that game </a:t>
            </a:r>
            <a:r>
              <a:rPr lang="en-US" sz="2000" b="1" dirty="0" err="1">
                <a:solidFill>
                  <a:srgbClr val="FFC000"/>
                </a:solidFill>
                <a:cs typeface="+mn-cs"/>
              </a:rPr>
              <a:t>devs</a:t>
            </a:r>
            <a:r>
              <a:rPr lang="en-US" sz="2000" b="1" dirty="0">
                <a:solidFill>
                  <a:srgbClr val="FFC000"/>
                </a:solidFill>
                <a:cs typeface="+mn-cs"/>
              </a:rPr>
              <a:t> use</a:t>
            </a:r>
            <a:r>
              <a:rPr lang="en-US" sz="2000" dirty="0">
                <a:cs typeface="+mn-cs"/>
              </a:rPr>
              <a:t>, and </a:t>
            </a:r>
            <a:r>
              <a:rPr lang="en-US" sz="2000" b="1" dirty="0">
                <a:solidFill>
                  <a:srgbClr val="FFC000"/>
                </a:solidFill>
                <a:cs typeface="+mn-cs"/>
              </a:rPr>
              <a:t>contribute to it in a very visible way</a:t>
            </a:r>
            <a:r>
              <a:rPr lang="en-US" sz="2000" dirty="0">
                <a:cs typeface="+mn-cs"/>
              </a:rPr>
              <a:t>. For example, we [Valve] recently hired the author/maintainer of the </a:t>
            </a:r>
            <a:r>
              <a:rPr lang="en-US" sz="2000" b="1" dirty="0">
                <a:solidFill>
                  <a:srgbClr val="FFC000"/>
                </a:solidFill>
                <a:cs typeface="+mn-cs"/>
              </a:rPr>
              <a:t>SDL library</a:t>
            </a:r>
            <a:r>
              <a:rPr lang="en-US" sz="2000" dirty="0">
                <a:cs typeface="+mn-cs"/>
              </a:rPr>
              <a:t>. </a:t>
            </a:r>
            <a:r>
              <a:rPr lang="en-US" sz="2000" b="1" dirty="0">
                <a:solidFill>
                  <a:srgbClr val="FFC000"/>
                </a:solidFill>
                <a:cs typeface="+mn-cs"/>
              </a:rPr>
              <a:t>Google</a:t>
            </a:r>
            <a:r>
              <a:rPr lang="en-US" sz="2000" dirty="0">
                <a:cs typeface="+mn-cs"/>
              </a:rPr>
              <a:t> actively recruits </a:t>
            </a:r>
            <a:r>
              <a:rPr lang="en-US" sz="2000" dirty="0" err="1">
                <a:cs typeface="+mn-cs"/>
              </a:rPr>
              <a:t>devs</a:t>
            </a:r>
            <a:r>
              <a:rPr lang="en-US" sz="2000" dirty="0">
                <a:cs typeface="+mn-cs"/>
              </a:rPr>
              <a:t> who write libraries they use. </a:t>
            </a:r>
            <a:r>
              <a:rPr lang="en-US" sz="2000" b="1" dirty="0">
                <a:solidFill>
                  <a:srgbClr val="FFC000"/>
                </a:solidFill>
                <a:cs typeface="+mn-cs"/>
              </a:rPr>
              <a:t>Intel</a:t>
            </a:r>
            <a:r>
              <a:rPr lang="en-US" sz="2000" dirty="0">
                <a:cs typeface="+mn-cs"/>
              </a:rPr>
              <a:t> hires open source driver </a:t>
            </a:r>
            <a:r>
              <a:rPr lang="en-US" sz="2000" dirty="0" err="1">
                <a:cs typeface="+mn-cs"/>
              </a:rPr>
              <a:t>devs</a:t>
            </a:r>
            <a:r>
              <a:rPr lang="en-US" sz="2000" dirty="0">
                <a:cs typeface="+mn-cs"/>
              </a:rPr>
              <a:t> that contribute to </a:t>
            </a:r>
            <a:r>
              <a:rPr lang="en-US" sz="2000" b="1" dirty="0">
                <a:solidFill>
                  <a:srgbClr val="FFC000"/>
                </a:solidFill>
                <a:cs typeface="+mn-cs"/>
              </a:rPr>
              <a:t>MESA</a:t>
            </a:r>
            <a:r>
              <a:rPr lang="en-US" sz="2000" dirty="0">
                <a:cs typeface="+mn-cs"/>
              </a:rPr>
              <a:t>.</a:t>
            </a:r>
          </a:p>
        </p:txBody>
      </p:sp>
    </p:spTree>
    <p:extLst>
      <p:ext uri="{BB962C8B-B14F-4D97-AF65-F5344CB8AC3E}">
        <p14:creationId xmlns:p14="http://schemas.microsoft.com/office/powerpoint/2010/main" val="61827652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p:txBody>
          <a:bodyPr/>
          <a:lstStyle/>
          <a:p>
            <a:r>
              <a:rPr lang="en-US" altLang="en-US" dirty="0"/>
              <a:t>Project Advice</a:t>
            </a:r>
            <a:endParaRPr lang="en-US" altLang="en-US" dirty="0" smtClean="0"/>
          </a:p>
        </p:txBody>
      </p:sp>
      <p:sp>
        <p:nvSpPr>
          <p:cNvPr id="29698" name="Content Placeholder 2"/>
          <p:cNvSpPr>
            <a:spLocks noGrp="1"/>
          </p:cNvSpPr>
          <p:nvPr>
            <p:ph idx="1"/>
          </p:nvPr>
        </p:nvSpPr>
        <p:spPr/>
        <p:txBody>
          <a:bodyPr/>
          <a:lstStyle/>
          <a:p>
            <a:r>
              <a:rPr lang="en-US" altLang="en-US" sz="2000" dirty="0"/>
              <a:t>Advice from Rich </a:t>
            </a:r>
            <a:r>
              <a:rPr lang="en-US" altLang="en-US" sz="2000" dirty="0" err="1"/>
              <a:t>Geldreich</a:t>
            </a:r>
            <a:endParaRPr lang="en-US" altLang="en-US" sz="2000" dirty="0"/>
          </a:p>
          <a:p>
            <a:pPr lvl="1"/>
            <a:r>
              <a:rPr lang="en-US" altLang="en-US" sz="2000" b="1" dirty="0">
                <a:solidFill>
                  <a:srgbClr val="FFC000"/>
                </a:solidFill>
              </a:rPr>
              <a:t>Identify a need</a:t>
            </a:r>
            <a:r>
              <a:rPr lang="en-US" altLang="en-US" sz="2000" dirty="0"/>
              <a:t> and fill it with an </a:t>
            </a:r>
            <a:r>
              <a:rPr lang="en-US" altLang="en-US" sz="2000" b="1" dirty="0">
                <a:solidFill>
                  <a:srgbClr val="FFC000"/>
                </a:solidFill>
              </a:rPr>
              <a:t>open source project</a:t>
            </a:r>
            <a:r>
              <a:rPr lang="en-US" altLang="en-US" sz="2000" dirty="0"/>
              <a:t> (that uses a license liberal enough that </a:t>
            </a:r>
            <a:r>
              <a:rPr lang="en-US" altLang="en-US" sz="2000" dirty="0" err="1"/>
              <a:t>devs</a:t>
            </a:r>
            <a:r>
              <a:rPr lang="en-US" altLang="en-US" sz="2000" dirty="0"/>
              <a:t> can actually use it). For example, right now a lot of teams are trying to target OpenGL ES, OpenGL, and D3D9/11 and are struggling with how to write a single set of shaders that can be translated/compiled to all these targets.</a:t>
            </a:r>
          </a:p>
          <a:p>
            <a:pPr lvl="1"/>
            <a:r>
              <a:rPr lang="en-US" altLang="en-US" sz="2000" b="1" dirty="0">
                <a:solidFill>
                  <a:srgbClr val="FFC000"/>
                </a:solidFill>
              </a:rPr>
              <a:t>Become an authority</a:t>
            </a:r>
            <a:r>
              <a:rPr lang="en-US" altLang="en-US" sz="2000" dirty="0">
                <a:solidFill>
                  <a:srgbClr val="EDF3A2"/>
                </a:solidFill>
              </a:rPr>
              <a:t> </a:t>
            </a:r>
            <a:r>
              <a:rPr lang="en-US" altLang="en-US" sz="2000" dirty="0"/>
              <a:t>on some topic and blog about it in a </a:t>
            </a:r>
            <a:r>
              <a:rPr lang="en-US" altLang="en-US" sz="2000" b="1" dirty="0">
                <a:solidFill>
                  <a:srgbClr val="FFC000"/>
                </a:solidFill>
              </a:rPr>
              <a:t>very</a:t>
            </a:r>
            <a:br>
              <a:rPr lang="en-US" altLang="en-US" sz="2000" b="1" dirty="0">
                <a:solidFill>
                  <a:srgbClr val="FFC000"/>
                </a:solidFill>
              </a:rPr>
            </a:br>
            <a:r>
              <a:rPr lang="en-US" altLang="en-US" sz="2000" b="1" dirty="0">
                <a:solidFill>
                  <a:srgbClr val="FFC000"/>
                </a:solidFill>
              </a:rPr>
              <a:t>visible/useful way</a:t>
            </a:r>
            <a:r>
              <a:rPr lang="en-US" altLang="en-US" sz="2000" dirty="0"/>
              <a:t>.</a:t>
            </a:r>
          </a:p>
        </p:txBody>
      </p:sp>
    </p:spTree>
    <p:extLst>
      <p:ext uri="{BB962C8B-B14F-4D97-AF65-F5344CB8AC3E}">
        <p14:creationId xmlns:p14="http://schemas.microsoft.com/office/powerpoint/2010/main" val="32054456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a:t>
            </a:r>
            <a:endParaRPr lang="en-US" dirty="0"/>
          </a:p>
        </p:txBody>
      </p:sp>
      <p:sp>
        <p:nvSpPr>
          <p:cNvPr id="3" name="Content Placeholder 2"/>
          <p:cNvSpPr>
            <a:spLocks noGrp="1"/>
          </p:cNvSpPr>
          <p:nvPr>
            <p:ph idx="1"/>
          </p:nvPr>
        </p:nvSpPr>
        <p:spPr/>
        <p:txBody>
          <a:bodyPr/>
          <a:lstStyle/>
          <a:p>
            <a:r>
              <a:rPr lang="en-US" dirty="0" smtClean="0"/>
              <a:t>Can be done as open source</a:t>
            </a:r>
          </a:p>
          <a:p>
            <a:pPr lvl="1"/>
            <a:r>
              <a:rPr lang="en-US" dirty="0" smtClean="0"/>
              <a:t>Build your code portfolio</a:t>
            </a:r>
          </a:p>
          <a:p>
            <a:r>
              <a:rPr lang="en-US" dirty="0" smtClean="0"/>
              <a:t>Want to use private repos?  Get an </a:t>
            </a:r>
            <a:r>
              <a:rPr lang="en-US" dirty="0" err="1" smtClean="0"/>
              <a:t>edu</a:t>
            </a:r>
            <a:r>
              <a:rPr lang="en-US" dirty="0" smtClean="0"/>
              <a:t> account</a:t>
            </a:r>
          </a:p>
          <a:p>
            <a:pPr lvl="1"/>
            <a:r>
              <a:rPr lang="en-US" dirty="0">
                <a:hlinkClick r:id="rId2"/>
              </a:rPr>
              <a:t>https://education.github.com</a:t>
            </a:r>
            <a:r>
              <a:rPr lang="en-US" dirty="0" smtClean="0">
                <a:hlinkClick r:id="rId2"/>
              </a:rPr>
              <a:t>/</a:t>
            </a:r>
            <a:endParaRPr lang="en-US" dirty="0" smtClean="0"/>
          </a:p>
          <a:p>
            <a:pPr lvl="1"/>
            <a:endParaRPr lang="en-US" dirty="0"/>
          </a:p>
        </p:txBody>
      </p:sp>
    </p:spTree>
    <p:extLst>
      <p:ext uri="{BB962C8B-B14F-4D97-AF65-F5344CB8AC3E}">
        <p14:creationId xmlns:p14="http://schemas.microsoft.com/office/powerpoint/2010/main" val="20402710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p:txBody>
          <a:bodyPr/>
          <a:lstStyle/>
          <a:p>
            <a:r>
              <a:rPr lang="en-US" altLang="en-US" smtClean="0"/>
              <a:t>Survey Results – Open Source</a:t>
            </a:r>
          </a:p>
        </p:txBody>
      </p:sp>
      <p:pic>
        <p:nvPicPr>
          <p:cNvPr id="6656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52625" y="2524125"/>
            <a:ext cx="5238750" cy="1809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534028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p:cNvSpPr>
            <a:spLocks noGrp="1"/>
          </p:cNvSpPr>
          <p:nvPr>
            <p:ph type="title"/>
          </p:nvPr>
        </p:nvSpPr>
        <p:spPr/>
        <p:txBody>
          <a:bodyPr/>
          <a:lstStyle/>
          <a:p>
            <a:r>
              <a:rPr lang="en-US" altLang="en-US" smtClean="0"/>
              <a:t>Survey Results – Open Source</a:t>
            </a:r>
          </a:p>
        </p:txBody>
      </p:sp>
      <p:sp>
        <p:nvSpPr>
          <p:cNvPr id="68610" name="Content Placeholder 2"/>
          <p:cNvSpPr>
            <a:spLocks noGrp="1"/>
          </p:cNvSpPr>
          <p:nvPr>
            <p:ph idx="1"/>
          </p:nvPr>
        </p:nvSpPr>
        <p:spPr/>
        <p:txBody>
          <a:bodyPr/>
          <a:lstStyle/>
          <a:p>
            <a:r>
              <a:rPr lang="ja-JP" altLang="en-US" sz="2400" dirty="0"/>
              <a:t>“</a:t>
            </a:r>
            <a:r>
              <a:rPr lang="en-US" altLang="ja-JP" sz="2400" dirty="0"/>
              <a:t>I have my personal website, and I have the </a:t>
            </a:r>
            <a:r>
              <a:rPr lang="en-US" altLang="ja-JP" sz="2400" dirty="0" err="1"/>
              <a:t>github</a:t>
            </a:r>
            <a:r>
              <a:rPr lang="en-US" altLang="ja-JP" sz="2400" dirty="0"/>
              <a:t> link on it. </a:t>
            </a:r>
            <a:r>
              <a:rPr lang="en-US" altLang="ja-JP" sz="2400" b="1" dirty="0">
                <a:solidFill>
                  <a:srgbClr val="FFC000"/>
                </a:solidFill>
              </a:rPr>
              <a:t>Employers are interested in the projects</a:t>
            </a:r>
            <a:r>
              <a:rPr lang="en-US" altLang="ja-JP" sz="2400" dirty="0"/>
              <a:t>, and we had a great discussion. It's actually not about the coding part. I think code portfolio is not that popular when interviewing a candidate. The key part is still about the </a:t>
            </a:r>
            <a:r>
              <a:rPr lang="en-US" altLang="ja-JP" sz="2400" b="1" dirty="0">
                <a:solidFill>
                  <a:srgbClr val="FFC000"/>
                </a:solidFill>
              </a:rPr>
              <a:t>interview itself</a:t>
            </a:r>
            <a:r>
              <a:rPr lang="en-US" altLang="ja-JP" sz="2400" dirty="0"/>
              <a:t>.</a:t>
            </a:r>
            <a:r>
              <a:rPr lang="ja-JP" altLang="en-US" sz="2400" dirty="0"/>
              <a:t>”</a:t>
            </a:r>
            <a:endParaRPr lang="en-US" altLang="en-US" sz="2400" dirty="0"/>
          </a:p>
        </p:txBody>
      </p:sp>
    </p:spTree>
    <p:extLst>
      <p:ext uri="{BB962C8B-B14F-4D97-AF65-F5344CB8AC3E}">
        <p14:creationId xmlns:p14="http://schemas.microsoft.com/office/powerpoint/2010/main" val="196086435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title"/>
          </p:nvPr>
        </p:nvSpPr>
        <p:spPr/>
        <p:txBody>
          <a:bodyPr/>
          <a:lstStyle/>
          <a:p>
            <a:r>
              <a:rPr lang="en-US" altLang="en-US" smtClean="0"/>
              <a:t>Survey Results – Open Source</a:t>
            </a:r>
          </a:p>
        </p:txBody>
      </p:sp>
      <p:sp>
        <p:nvSpPr>
          <p:cNvPr id="70658" name="Content Placeholder 2"/>
          <p:cNvSpPr>
            <a:spLocks noGrp="1"/>
          </p:cNvSpPr>
          <p:nvPr>
            <p:ph idx="1"/>
          </p:nvPr>
        </p:nvSpPr>
        <p:spPr/>
        <p:txBody>
          <a:bodyPr/>
          <a:lstStyle/>
          <a:p>
            <a:r>
              <a:rPr lang="ja-JP" altLang="en-US" sz="2400" dirty="0"/>
              <a:t>“</a:t>
            </a:r>
            <a:r>
              <a:rPr lang="en-US" altLang="ja-JP" sz="2400" dirty="0"/>
              <a:t>One of the companies I interviewed specifically </a:t>
            </a:r>
            <a:r>
              <a:rPr lang="en-US" altLang="ja-JP" sz="2400" b="1" dirty="0">
                <a:solidFill>
                  <a:srgbClr val="FFC000"/>
                </a:solidFill>
              </a:rPr>
              <a:t>went through my code samples</a:t>
            </a:r>
            <a:r>
              <a:rPr lang="en-US" altLang="ja-JP" sz="2400" dirty="0">
                <a:solidFill>
                  <a:srgbClr val="E4ED73"/>
                </a:solidFill>
              </a:rPr>
              <a:t> </a:t>
            </a:r>
            <a:r>
              <a:rPr lang="en-US" altLang="ja-JP" sz="2400" dirty="0"/>
              <a:t>on </a:t>
            </a:r>
            <a:r>
              <a:rPr lang="en-US" altLang="ja-JP" sz="2400" dirty="0" err="1"/>
              <a:t>git</a:t>
            </a:r>
            <a:r>
              <a:rPr lang="en-US" altLang="ja-JP" sz="2400" dirty="0"/>
              <a:t> and asked me questions based on that</a:t>
            </a:r>
            <a:r>
              <a:rPr lang="ja-JP" altLang="en-US" sz="2400" dirty="0"/>
              <a:t>”</a:t>
            </a:r>
            <a:endParaRPr lang="en-US" altLang="ja-JP" sz="2400" dirty="0"/>
          </a:p>
          <a:p>
            <a:r>
              <a:rPr lang="ja-JP" altLang="en-US" sz="2400" dirty="0"/>
              <a:t>“</a:t>
            </a:r>
            <a:r>
              <a:rPr lang="en-US" altLang="ja-JP" sz="2400" dirty="0"/>
              <a:t>A lot of companies are </a:t>
            </a:r>
            <a:r>
              <a:rPr lang="en-US" altLang="ja-JP" sz="2400" b="1" dirty="0">
                <a:solidFill>
                  <a:srgbClr val="FFC000"/>
                </a:solidFill>
              </a:rPr>
              <a:t>asking for my code sample</a:t>
            </a:r>
            <a:r>
              <a:rPr lang="en-US" altLang="ja-JP" sz="2400" dirty="0"/>
              <a:t> on </a:t>
            </a:r>
            <a:r>
              <a:rPr lang="en-US" altLang="ja-JP" sz="2400" dirty="0" err="1"/>
              <a:t>git</a:t>
            </a:r>
            <a:r>
              <a:rPr lang="en-US" altLang="ja-JP" sz="2400" dirty="0"/>
              <a:t>.</a:t>
            </a:r>
            <a:r>
              <a:rPr lang="ja-JP" altLang="en-US" sz="2400" dirty="0"/>
              <a:t>”</a:t>
            </a:r>
            <a:endParaRPr lang="en-US" altLang="ja-JP" sz="2400" dirty="0"/>
          </a:p>
          <a:p>
            <a:endParaRPr lang="en-US" altLang="en-US" sz="2400" dirty="0"/>
          </a:p>
        </p:txBody>
      </p:sp>
    </p:spTree>
    <p:extLst>
      <p:ext uri="{BB962C8B-B14F-4D97-AF65-F5344CB8AC3E}">
        <p14:creationId xmlns:p14="http://schemas.microsoft.com/office/powerpoint/2010/main" val="351976608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pPr eaLnBrk="1" hangingPunct="1"/>
            <a:r>
              <a:rPr lang="en-US" smtClean="0"/>
              <a:t> Academic Integrity</a:t>
            </a:r>
          </a:p>
        </p:txBody>
      </p:sp>
      <p:sp>
        <p:nvSpPr>
          <p:cNvPr id="33795" name="Content Placeholder 2"/>
          <p:cNvSpPr>
            <a:spLocks noGrp="1"/>
          </p:cNvSpPr>
          <p:nvPr>
            <p:ph idx="1"/>
          </p:nvPr>
        </p:nvSpPr>
        <p:spPr/>
        <p:txBody>
          <a:bodyPr/>
          <a:lstStyle/>
          <a:p>
            <a:pPr eaLnBrk="1" hangingPunct="1"/>
            <a:r>
              <a:rPr lang="en-US" dirty="0" smtClean="0">
                <a:hlinkClick r:id="rId3"/>
              </a:rPr>
              <a:t>http://www.upenn.edu/academicintegrity/</a:t>
            </a:r>
            <a:endParaRPr lang="en-US" dirty="0" smtClean="0"/>
          </a:p>
          <a:p>
            <a:pPr eaLnBrk="1" hangingPunct="1"/>
            <a:endParaRPr lang="en-US" dirty="0"/>
          </a:p>
          <a:p>
            <a:pPr eaLnBrk="1" hangingPunct="1"/>
            <a:r>
              <a:rPr lang="en-US" dirty="0"/>
              <a:t>An academic integrity violation will result in the student receiving an F in this </a:t>
            </a:r>
            <a:r>
              <a:rPr lang="en-US" dirty="0" smtClean="0"/>
              <a:t>course</a:t>
            </a:r>
          </a:p>
          <a:p>
            <a:pPr eaLnBrk="1" hangingPunct="1"/>
            <a:endParaRPr lang="en-US" dirty="0"/>
          </a:p>
          <a:p>
            <a:pPr eaLnBrk="1" hangingPunct="1"/>
            <a:r>
              <a:rPr lang="en-US" dirty="0" smtClean="0"/>
              <a:t>Get approval for all code you didn’t write yourself with the TAs in advance</a:t>
            </a:r>
          </a:p>
          <a:p>
            <a:pPr eaLnBrk="1" hangingPunct="1"/>
            <a:endParaRPr lang="en-US" dirty="0" smtClean="0"/>
          </a:p>
        </p:txBody>
      </p:sp>
    </p:spTree>
    <p:extLst>
      <p:ext uri="{BB962C8B-B14F-4D97-AF65-F5344CB8AC3E}">
        <p14:creationId xmlns:p14="http://schemas.microsoft.com/office/powerpoint/2010/main" val="26804400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dirty="0"/>
              <a:t>About Me</a:t>
            </a:r>
            <a:endParaRPr lang="en-US" dirty="0" smtClean="0"/>
          </a:p>
        </p:txBody>
      </p:sp>
      <p:sp>
        <p:nvSpPr>
          <p:cNvPr id="2" name="Content Placeholder 1"/>
          <p:cNvSpPr>
            <a:spLocks noGrp="1"/>
          </p:cNvSpPr>
          <p:nvPr>
            <p:ph idx="1"/>
          </p:nvPr>
        </p:nvSpPr>
        <p:spPr>
          <a:xfrm>
            <a:off x="457200" y="1981200"/>
            <a:ext cx="8229600" cy="609600"/>
          </a:xfrm>
        </p:spPr>
        <p:txBody>
          <a:bodyPr/>
          <a:lstStyle/>
          <a:p>
            <a:pPr eaLnBrk="1" hangingPunct="1">
              <a:defRPr/>
            </a:pPr>
            <a:r>
              <a:rPr lang="en-US" dirty="0" smtClean="0"/>
              <a:t>Not “Professor”, “Dr.”, “Mr.”, or “Sir”</a:t>
            </a:r>
          </a:p>
          <a:p>
            <a:pPr eaLnBrk="1" hangingPunct="1">
              <a:defRPr/>
            </a:pPr>
            <a:r>
              <a:rPr lang="en-US" dirty="0" smtClean="0"/>
              <a:t>Not even “instructor”</a:t>
            </a:r>
          </a:p>
          <a:p>
            <a:pPr eaLnBrk="1" hangingPunct="1">
              <a:defRPr/>
            </a:pPr>
            <a:r>
              <a:rPr lang="en-US" dirty="0" smtClean="0"/>
              <a:t>Perhaps “organizer”</a:t>
            </a:r>
            <a:r>
              <a:rPr lang="en-US" dirty="0"/>
              <a:t>, “facilitator”</a:t>
            </a:r>
            <a:r>
              <a:rPr lang="en-US" dirty="0" smtClean="0"/>
              <a:t>, “coach”, “catalyst”, “enabler”, or “hobbyist”</a:t>
            </a:r>
          </a:p>
          <a:p>
            <a:pPr eaLnBrk="1" hangingPunct="1">
              <a:defRPr/>
            </a:pPr>
            <a:endParaRPr lang="en-US" dirty="0"/>
          </a:p>
          <a:p>
            <a:pPr eaLnBrk="1" hangingPunct="1">
              <a:defRPr/>
            </a:pPr>
            <a:r>
              <a:rPr lang="en-US" dirty="0" smtClean="0"/>
              <a:t>CIS 565 is a series of </a:t>
            </a:r>
            <a:r>
              <a:rPr lang="en-US" i="1" dirty="0" smtClean="0">
                <a:solidFill>
                  <a:srgbClr val="FFC000"/>
                </a:solidFill>
              </a:rPr>
              <a:t>projects</a:t>
            </a:r>
            <a:r>
              <a:rPr lang="en-US" dirty="0" smtClean="0"/>
              <a:t> with supporting lectures.</a:t>
            </a:r>
          </a:p>
          <a:p>
            <a:pPr lvl="1" eaLnBrk="1" hangingPunct="1">
              <a:defRPr/>
            </a:pPr>
            <a:r>
              <a:rPr lang="en-US" dirty="0" smtClean="0"/>
              <a:t>Learning </a:t>
            </a:r>
            <a:r>
              <a:rPr lang="en-US" dirty="0"/>
              <a:t>can take place without </a:t>
            </a:r>
            <a:r>
              <a:rPr lang="en-US" dirty="0" smtClean="0"/>
              <a:t>teaching!</a:t>
            </a:r>
          </a:p>
          <a:p>
            <a:pPr marL="0" indent="0" eaLnBrk="1" hangingPunct="1">
              <a:buFont typeface="Wingdings" pitchFamily="2" charset="2"/>
              <a:buNone/>
              <a:defRPr/>
            </a:pPr>
            <a:endParaRPr lang="en-US" dirty="0" smtClean="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p:txBody>
          <a:bodyPr/>
          <a:lstStyle/>
          <a:p>
            <a:r>
              <a:rPr lang="en-US" altLang="en-US" sz="3600"/>
              <a:t>Survey Results – Academic Integrity</a:t>
            </a:r>
          </a:p>
        </p:txBody>
      </p:sp>
      <p:sp>
        <p:nvSpPr>
          <p:cNvPr id="73730" name="Content Placeholder 2"/>
          <p:cNvSpPr>
            <a:spLocks noGrp="1"/>
          </p:cNvSpPr>
          <p:nvPr>
            <p:ph idx="1"/>
          </p:nvPr>
        </p:nvSpPr>
        <p:spPr>
          <a:xfrm>
            <a:off x="457200" y="2057401"/>
            <a:ext cx="8686800" cy="3394075"/>
          </a:xfrm>
        </p:spPr>
        <p:txBody>
          <a:bodyPr/>
          <a:lstStyle/>
          <a:p>
            <a:r>
              <a:rPr lang="en-US" altLang="en-US" sz="2400"/>
              <a:t>Based on your experience, do you think open-source projects increase the chance of academic integrity violations?</a:t>
            </a:r>
          </a:p>
          <a:p>
            <a:pPr lvl="1"/>
            <a:r>
              <a:rPr lang="ja-JP" altLang="en-US" sz="2000"/>
              <a:t>“</a:t>
            </a:r>
            <a:r>
              <a:rPr lang="en-US" altLang="ja-JP" sz="2000"/>
              <a:t>It is possible but in my experience for such specialized courses like GPU programming, </a:t>
            </a:r>
            <a:r>
              <a:rPr lang="en-US" altLang="ja-JP" sz="2000" b="1">
                <a:solidFill>
                  <a:srgbClr val="E4ED73"/>
                </a:solidFill>
              </a:rPr>
              <a:t>most students are in it to win it</a:t>
            </a:r>
            <a:r>
              <a:rPr lang="en-US" altLang="ja-JP" sz="2000"/>
              <a:t>.</a:t>
            </a:r>
            <a:r>
              <a:rPr lang="ja-JP" altLang="en-US" sz="2000"/>
              <a:t>”</a:t>
            </a:r>
            <a:endParaRPr lang="en-US" altLang="ja-JP" sz="2000"/>
          </a:p>
          <a:p>
            <a:pPr lvl="1"/>
            <a:r>
              <a:rPr lang="ja-JP" altLang="en-US" sz="2000"/>
              <a:t>“</a:t>
            </a:r>
            <a:r>
              <a:rPr lang="en-US" altLang="ja-JP" sz="2000"/>
              <a:t>I do not. If anything it makes them much </a:t>
            </a:r>
            <a:r>
              <a:rPr lang="en-US" altLang="ja-JP" sz="2000" b="1">
                <a:solidFill>
                  <a:srgbClr val="E4ED73"/>
                </a:solidFill>
              </a:rPr>
              <a:t>more blatant</a:t>
            </a:r>
            <a:r>
              <a:rPr lang="en-US" altLang="ja-JP" sz="2000"/>
              <a:t> and therefore high-risk.</a:t>
            </a:r>
            <a:r>
              <a:rPr lang="ja-JP" altLang="en-US" sz="2000"/>
              <a:t>”</a:t>
            </a:r>
            <a:endParaRPr lang="en-US" altLang="ja-JP" sz="2000"/>
          </a:p>
          <a:p>
            <a:pPr lvl="1"/>
            <a:r>
              <a:rPr lang="ja-JP" altLang="en-US" sz="2000"/>
              <a:t>“</a:t>
            </a:r>
            <a:r>
              <a:rPr lang="en-US" altLang="ja-JP" sz="2000"/>
              <a:t>If students want to share code, they can </a:t>
            </a:r>
            <a:r>
              <a:rPr lang="en-US" altLang="ja-JP" sz="2000" b="1">
                <a:solidFill>
                  <a:srgbClr val="E4ED73"/>
                </a:solidFill>
              </a:rPr>
              <a:t>regardless of policies</a:t>
            </a:r>
            <a:r>
              <a:rPr lang="ja-JP" altLang="en-US" sz="2000"/>
              <a:t>”</a:t>
            </a:r>
            <a:endParaRPr lang="en-US" altLang="ja-JP" sz="2000"/>
          </a:p>
          <a:p>
            <a:pPr lvl="1"/>
            <a:r>
              <a:rPr lang="ja-JP" altLang="en-US" sz="2000"/>
              <a:t>“</a:t>
            </a:r>
            <a:r>
              <a:rPr lang="en-US" altLang="ja-JP" sz="2000"/>
              <a:t>I also think having rendered images and README files publicly viewable online is great motivation for current students who want to </a:t>
            </a:r>
            <a:r>
              <a:rPr lang="en-US" altLang="ja-JP" sz="2000" b="1">
                <a:solidFill>
                  <a:srgbClr val="E4ED73"/>
                </a:solidFill>
              </a:rPr>
              <a:t>one-up students from previous years</a:t>
            </a:r>
            <a:r>
              <a:rPr lang="en-US" altLang="ja-JP" sz="2000"/>
              <a:t>.</a:t>
            </a:r>
            <a:r>
              <a:rPr lang="ja-JP" altLang="en-US" sz="2000"/>
              <a:t>”</a:t>
            </a:r>
            <a:endParaRPr lang="en-US" altLang="ja-JP" sz="2000"/>
          </a:p>
          <a:p>
            <a:pPr lvl="1"/>
            <a:endParaRPr lang="en-US" altLang="en-US" sz="2000"/>
          </a:p>
        </p:txBody>
      </p:sp>
    </p:spTree>
    <p:extLst>
      <p:ext uri="{BB962C8B-B14F-4D97-AF65-F5344CB8AC3E}">
        <p14:creationId xmlns:p14="http://schemas.microsoft.com/office/powerpoint/2010/main" val="25785844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Projects</a:t>
            </a:r>
            <a:endParaRPr lang="en-US" dirty="0"/>
          </a:p>
        </p:txBody>
      </p:sp>
      <p:sp>
        <p:nvSpPr>
          <p:cNvPr id="3" name="Content Placeholder 2"/>
          <p:cNvSpPr>
            <a:spLocks noGrp="1"/>
          </p:cNvSpPr>
          <p:nvPr>
            <p:ph idx="1"/>
          </p:nvPr>
        </p:nvSpPr>
        <p:spPr/>
        <p:txBody>
          <a:bodyPr/>
          <a:lstStyle/>
          <a:p>
            <a:r>
              <a:rPr lang="en-US" dirty="0" smtClean="0"/>
              <a:t>Final Projects often become projects</a:t>
            </a:r>
          </a:p>
          <a:p>
            <a:pPr lvl="1"/>
            <a:r>
              <a:rPr lang="en-US" dirty="0" smtClean="0"/>
              <a:t>Path tracer</a:t>
            </a:r>
          </a:p>
          <a:p>
            <a:pPr lvl="1"/>
            <a:r>
              <a:rPr lang="en-US" dirty="0" smtClean="0"/>
              <a:t>Deferred shading</a:t>
            </a:r>
          </a:p>
          <a:p>
            <a:pPr lvl="1"/>
            <a:r>
              <a:rPr lang="en-US" dirty="0" smtClean="0"/>
              <a:t>Forward+ renderer</a:t>
            </a:r>
            <a:endParaRPr lang="en-US" dirty="0"/>
          </a:p>
        </p:txBody>
      </p:sp>
    </p:spTree>
    <p:extLst>
      <p:ext uri="{BB962C8B-B14F-4D97-AF65-F5344CB8AC3E}">
        <p14:creationId xmlns:p14="http://schemas.microsoft.com/office/powerpoint/2010/main" val="21744816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Fast Pedestrian Recognition on the </a:t>
            </a:r>
            <a:r>
              <a:rPr lang="en-US" sz="3200" dirty="0" smtClean="0"/>
              <a:t>GPU</a:t>
            </a:r>
            <a:endParaRPr lang="en-US" sz="3200" dirty="0"/>
          </a:p>
        </p:txBody>
      </p:sp>
      <p:pic>
        <p:nvPicPr>
          <p:cNvPr id="9218" name="Picture 2" descr="[e001c4[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1725" y="2133600"/>
            <a:ext cx="4400550" cy="33147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828800" y="5496036"/>
            <a:ext cx="5486400" cy="369332"/>
          </a:xfrm>
          <a:prstGeom prst="rect">
            <a:avLst/>
          </a:prstGeom>
          <a:noFill/>
        </p:spPr>
        <p:txBody>
          <a:bodyPr wrap="square" rtlCol="0">
            <a:spAutoFit/>
          </a:bodyPr>
          <a:lstStyle/>
          <a:p>
            <a:pPr algn="ctr"/>
            <a:r>
              <a:rPr lang="en-US" dirty="0">
                <a:hlinkClick r:id="rId3"/>
              </a:rPr>
              <a:t>Fan </a:t>
            </a:r>
            <a:r>
              <a:rPr lang="en-US" dirty="0" smtClean="0">
                <a:hlinkClick r:id="rId3"/>
              </a:rPr>
              <a:t>Deng</a:t>
            </a:r>
            <a:r>
              <a:rPr lang="en-US" dirty="0" smtClean="0"/>
              <a:t> – Spring 2011</a:t>
            </a:r>
            <a:endParaRPr lang="en-US" dirty="0"/>
          </a:p>
        </p:txBody>
      </p:sp>
    </p:spTree>
    <p:extLst>
      <p:ext uri="{BB962C8B-B14F-4D97-AF65-F5344CB8AC3E}">
        <p14:creationId xmlns:p14="http://schemas.microsoft.com/office/powerpoint/2010/main" val="32519744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Procedural Infinite </a:t>
            </a:r>
            <a:r>
              <a:rPr lang="en-US" dirty="0"/>
              <a:t>City</a:t>
            </a:r>
          </a:p>
        </p:txBody>
      </p:sp>
      <p:sp>
        <p:nvSpPr>
          <p:cNvPr id="5" name="TextBox 4"/>
          <p:cNvSpPr txBox="1"/>
          <p:nvPr/>
        </p:nvSpPr>
        <p:spPr>
          <a:xfrm>
            <a:off x="1828800" y="5496036"/>
            <a:ext cx="5486400" cy="369332"/>
          </a:xfrm>
          <a:prstGeom prst="rect">
            <a:avLst/>
          </a:prstGeom>
          <a:noFill/>
        </p:spPr>
        <p:txBody>
          <a:bodyPr wrap="square" rtlCol="0">
            <a:spAutoFit/>
          </a:bodyPr>
          <a:lstStyle/>
          <a:p>
            <a:pPr algn="ctr"/>
            <a:r>
              <a:rPr lang="en-US" dirty="0" smtClean="0">
                <a:hlinkClick r:id="rId3"/>
              </a:rPr>
              <a:t>Alice Yang</a:t>
            </a:r>
            <a:r>
              <a:rPr lang="en-US" dirty="0" smtClean="0"/>
              <a:t> – Spring 2012</a:t>
            </a:r>
            <a:endParaRPr lang="en-US" dirty="0"/>
          </a:p>
        </p:txBody>
      </p:sp>
      <p:pic>
        <p:nvPicPr>
          <p:cNvPr id="4" name="Picture 3">
            <a:hlinkClick r:id="rId4"/>
          </p:cNvPr>
          <p:cNvPicPr>
            <a:picLocks noChangeAspect="1"/>
          </p:cNvPicPr>
          <p:nvPr/>
        </p:nvPicPr>
        <p:blipFill>
          <a:blip r:embed="rId5"/>
          <a:stretch>
            <a:fillRect/>
          </a:stretch>
        </p:blipFill>
        <p:spPr>
          <a:xfrm>
            <a:off x="1333500" y="2077454"/>
            <a:ext cx="6477000" cy="3408947"/>
          </a:xfrm>
          <a:prstGeom prst="rect">
            <a:avLst/>
          </a:prstGeom>
        </p:spPr>
      </p:pic>
    </p:spTree>
    <p:extLst>
      <p:ext uri="{BB962C8B-B14F-4D97-AF65-F5344CB8AC3E}">
        <p14:creationId xmlns:p14="http://schemas.microsoft.com/office/powerpoint/2010/main" val="195354181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GPU-Based Physically-Based Photorealistic Unbiased </a:t>
            </a:r>
            <a:r>
              <a:rPr lang="en-US" sz="4000" dirty="0" err="1"/>
              <a:t>Pathtracer</a:t>
            </a:r>
            <a:endParaRPr lang="en-US" sz="4000" dirty="0"/>
          </a:p>
        </p:txBody>
      </p:sp>
      <p:sp>
        <p:nvSpPr>
          <p:cNvPr id="4" name="Rectangle 3"/>
          <p:cNvSpPr/>
          <p:nvPr/>
        </p:nvSpPr>
        <p:spPr>
          <a:xfrm>
            <a:off x="2639420" y="5955268"/>
            <a:ext cx="3929281" cy="369332"/>
          </a:xfrm>
          <a:prstGeom prst="rect">
            <a:avLst/>
          </a:prstGeom>
        </p:spPr>
        <p:txBody>
          <a:bodyPr wrap="none">
            <a:spAutoFit/>
          </a:bodyPr>
          <a:lstStyle/>
          <a:p>
            <a:r>
              <a:rPr lang="en-US" dirty="0">
                <a:hlinkClick r:id="rId3"/>
              </a:rPr>
              <a:t>Peter </a:t>
            </a:r>
            <a:r>
              <a:rPr lang="en-US" dirty="0" err="1">
                <a:hlinkClick r:id="rId3"/>
              </a:rPr>
              <a:t>Kutz</a:t>
            </a:r>
            <a:r>
              <a:rPr lang="en-US" dirty="0">
                <a:hlinkClick r:id="rId3"/>
              </a:rPr>
              <a:t> and Karl </a:t>
            </a:r>
            <a:r>
              <a:rPr lang="en-US" dirty="0" smtClean="0">
                <a:hlinkClick r:id="rId3"/>
              </a:rPr>
              <a:t>Li</a:t>
            </a:r>
            <a:r>
              <a:rPr lang="en-US" dirty="0" smtClean="0"/>
              <a:t> – Spring 2012</a:t>
            </a:r>
            <a:endParaRPr lang="en-US" dirty="0"/>
          </a:p>
        </p:txBody>
      </p:sp>
      <p:pic>
        <p:nvPicPr>
          <p:cNvPr id="3" name="Picture 2" descr="http://1.bp.blogspot.com/-ioQLLKZxCXo/T5d6WhSMg6I/AAAAAAAAAc4/QUlZxUn9pxU/s1600/DepthOfFiel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2209800"/>
            <a:ext cx="3352800" cy="349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42556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Non-Photorealistic Toon Rendering</a:t>
            </a:r>
            <a:endParaRPr lang="en-US" sz="4000"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593" y="2373868"/>
            <a:ext cx="6188815" cy="338956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4" name="Rectangle 3"/>
          <p:cNvSpPr/>
          <p:nvPr/>
        </p:nvSpPr>
        <p:spPr>
          <a:xfrm>
            <a:off x="3415273" y="5955268"/>
            <a:ext cx="2313454" cy="369332"/>
          </a:xfrm>
          <a:prstGeom prst="rect">
            <a:avLst/>
          </a:prstGeom>
        </p:spPr>
        <p:txBody>
          <a:bodyPr wrap="none">
            <a:spAutoFit/>
          </a:bodyPr>
          <a:lstStyle/>
          <a:p>
            <a:r>
              <a:rPr lang="en-US" dirty="0" smtClean="0">
                <a:hlinkClick r:id="rId4"/>
              </a:rPr>
              <a:t>Kong Ma</a:t>
            </a:r>
            <a:r>
              <a:rPr lang="en-US" dirty="0" smtClean="0"/>
              <a:t> – Fall 2012</a:t>
            </a:r>
            <a:endParaRPr lang="en-US" dirty="0"/>
          </a:p>
        </p:txBody>
      </p:sp>
    </p:spTree>
    <p:extLst>
      <p:ext uri="{BB962C8B-B14F-4D97-AF65-F5344CB8AC3E}">
        <p14:creationId xmlns:p14="http://schemas.microsoft.com/office/powerpoint/2010/main" val="6402892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p:cNvPr>
          <p:cNvPicPr>
            <a:picLocks noChangeAspect="1"/>
          </p:cNvPicPr>
          <p:nvPr/>
        </p:nvPicPr>
        <p:blipFill>
          <a:blip r:embed="rId4"/>
          <a:stretch>
            <a:fillRect/>
          </a:stretch>
        </p:blipFill>
        <p:spPr>
          <a:xfrm>
            <a:off x="1623845" y="2057401"/>
            <a:ext cx="5896310" cy="3362079"/>
          </a:xfrm>
          <a:prstGeom prst="rect">
            <a:avLst/>
          </a:prstGeom>
        </p:spPr>
      </p:pic>
      <p:sp>
        <p:nvSpPr>
          <p:cNvPr id="2" name="Title 1"/>
          <p:cNvSpPr>
            <a:spLocks noGrp="1"/>
          </p:cNvSpPr>
          <p:nvPr>
            <p:ph type="title"/>
          </p:nvPr>
        </p:nvSpPr>
        <p:spPr/>
        <p:txBody>
          <a:bodyPr/>
          <a:lstStyle/>
          <a:p>
            <a:r>
              <a:rPr lang="en-US" dirty="0" smtClean="0"/>
              <a:t>WebGL Water Simulation</a:t>
            </a:r>
            <a:endParaRPr lang="en-US" dirty="0"/>
          </a:p>
        </p:txBody>
      </p:sp>
      <p:sp>
        <p:nvSpPr>
          <p:cNvPr id="5" name="TextBox 4"/>
          <p:cNvSpPr txBox="1"/>
          <p:nvPr/>
        </p:nvSpPr>
        <p:spPr>
          <a:xfrm>
            <a:off x="1828800" y="5496036"/>
            <a:ext cx="5486400" cy="369332"/>
          </a:xfrm>
          <a:prstGeom prst="rect">
            <a:avLst/>
          </a:prstGeom>
          <a:noFill/>
        </p:spPr>
        <p:txBody>
          <a:bodyPr wrap="square" rtlCol="0">
            <a:spAutoFit/>
          </a:bodyPr>
          <a:lstStyle/>
          <a:p>
            <a:pPr algn="ctr"/>
            <a:r>
              <a:rPr lang="en-US" dirty="0">
                <a:hlinkClick r:id="rId5"/>
              </a:rPr>
              <a:t>Hao Wu</a:t>
            </a:r>
            <a:r>
              <a:rPr lang="en-US" dirty="0"/>
              <a:t> and </a:t>
            </a:r>
            <a:r>
              <a:rPr lang="en-US" dirty="0">
                <a:hlinkClick r:id="rId6"/>
              </a:rPr>
              <a:t>Guanyu </a:t>
            </a:r>
            <a:r>
              <a:rPr lang="en-US" dirty="0" smtClean="0">
                <a:hlinkClick r:id="rId6"/>
              </a:rPr>
              <a:t>He</a:t>
            </a:r>
            <a:r>
              <a:rPr lang="en-US" dirty="0" smtClean="0"/>
              <a:t> – Fall 2013</a:t>
            </a:r>
            <a:endParaRPr lang="en-US" dirty="0"/>
          </a:p>
        </p:txBody>
      </p:sp>
    </p:spTree>
    <p:extLst>
      <p:ext uri="{BB962C8B-B14F-4D97-AF65-F5344CB8AC3E}">
        <p14:creationId xmlns:p14="http://schemas.microsoft.com/office/powerpoint/2010/main" val="7805796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Deferred Shading</a:t>
            </a:r>
            <a:endParaRPr lang="en-US" dirty="0"/>
          </a:p>
        </p:txBody>
      </p:sp>
      <p:pic>
        <p:nvPicPr>
          <p:cNvPr id="4" name="Picture 3">
            <a:hlinkClick r:id="rId3"/>
          </p:cNvPr>
          <p:cNvPicPr>
            <a:picLocks noChangeAspect="1"/>
          </p:cNvPicPr>
          <p:nvPr/>
        </p:nvPicPr>
        <p:blipFill>
          <a:blip r:embed="rId4"/>
          <a:stretch>
            <a:fillRect/>
          </a:stretch>
        </p:blipFill>
        <p:spPr>
          <a:xfrm>
            <a:off x="1823956" y="2114550"/>
            <a:ext cx="5496088" cy="3371850"/>
          </a:xfrm>
          <a:prstGeom prst="rect">
            <a:avLst/>
          </a:prstGeom>
        </p:spPr>
      </p:pic>
      <p:sp>
        <p:nvSpPr>
          <p:cNvPr id="5" name="TextBox 4"/>
          <p:cNvSpPr txBox="1"/>
          <p:nvPr/>
        </p:nvSpPr>
        <p:spPr>
          <a:xfrm>
            <a:off x="1828800" y="5496036"/>
            <a:ext cx="5486400" cy="369332"/>
          </a:xfrm>
          <a:prstGeom prst="rect">
            <a:avLst/>
          </a:prstGeom>
          <a:noFill/>
        </p:spPr>
        <p:txBody>
          <a:bodyPr wrap="square" rtlCol="0">
            <a:spAutoFit/>
          </a:bodyPr>
          <a:lstStyle/>
          <a:p>
            <a:pPr algn="ctr"/>
            <a:r>
              <a:rPr lang="en-US" dirty="0"/>
              <a:t> </a:t>
            </a:r>
            <a:r>
              <a:rPr lang="en-US" dirty="0">
                <a:hlinkClick r:id="rId5"/>
              </a:rPr>
              <a:t>Sijie </a:t>
            </a:r>
            <a:r>
              <a:rPr lang="en-US" dirty="0" smtClean="0">
                <a:hlinkClick r:id="rId5"/>
              </a:rPr>
              <a:t>Tian</a:t>
            </a:r>
            <a:r>
              <a:rPr lang="en-US" dirty="0"/>
              <a:t> </a:t>
            </a:r>
            <a:r>
              <a:rPr lang="en-US" dirty="0" smtClean="0"/>
              <a:t>and </a:t>
            </a:r>
            <a:r>
              <a:rPr lang="en-US" dirty="0" smtClean="0">
                <a:hlinkClick r:id="rId6"/>
              </a:rPr>
              <a:t>Yuqin Shao </a:t>
            </a:r>
            <a:r>
              <a:rPr lang="en-US" dirty="0" smtClean="0"/>
              <a:t>– Fall 2013</a:t>
            </a:r>
            <a:endParaRPr lang="en-US" dirty="0"/>
          </a:p>
        </p:txBody>
      </p:sp>
    </p:spTree>
    <p:extLst>
      <p:ext uri="{BB962C8B-B14F-4D97-AF65-F5344CB8AC3E}">
        <p14:creationId xmlns:p14="http://schemas.microsoft.com/office/powerpoint/2010/main" val="200397103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Accelerated Stochastic Progressive Photon Mapping On GPU</a:t>
            </a:r>
          </a:p>
        </p:txBody>
      </p:sp>
      <p:sp>
        <p:nvSpPr>
          <p:cNvPr id="5" name="TextBox 4"/>
          <p:cNvSpPr txBox="1"/>
          <p:nvPr/>
        </p:nvSpPr>
        <p:spPr>
          <a:xfrm>
            <a:off x="1371600" y="5496036"/>
            <a:ext cx="6400800" cy="369332"/>
          </a:xfrm>
          <a:prstGeom prst="rect">
            <a:avLst/>
          </a:prstGeom>
          <a:noFill/>
        </p:spPr>
        <p:txBody>
          <a:bodyPr wrap="square" rtlCol="0">
            <a:spAutoFit/>
          </a:bodyPr>
          <a:lstStyle/>
          <a:p>
            <a:pPr algn="ctr"/>
            <a:r>
              <a:rPr lang="en-US" dirty="0">
                <a:hlinkClick r:id="rId3"/>
              </a:rPr>
              <a:t>Ishaan Singh, </a:t>
            </a:r>
            <a:r>
              <a:rPr lang="en-US" dirty="0" err="1">
                <a:hlinkClick r:id="rId3"/>
              </a:rPr>
              <a:t>Yingting</a:t>
            </a:r>
            <a:r>
              <a:rPr lang="en-US" dirty="0">
                <a:hlinkClick r:id="rId3"/>
              </a:rPr>
              <a:t> Xiao, </a:t>
            </a:r>
            <a:r>
              <a:rPr lang="en-US" dirty="0" err="1">
                <a:hlinkClick r:id="rId3"/>
              </a:rPr>
              <a:t>Xiaoyan</a:t>
            </a:r>
            <a:r>
              <a:rPr lang="en-US" dirty="0">
                <a:hlinkClick r:id="rId3"/>
              </a:rPr>
              <a:t> Zhu</a:t>
            </a:r>
            <a:r>
              <a:rPr lang="en-US" dirty="0"/>
              <a:t> – </a:t>
            </a:r>
            <a:r>
              <a:rPr lang="en-US" dirty="0" smtClean="0"/>
              <a:t>Fall 2013</a:t>
            </a:r>
            <a:endParaRPr lang="en-US" dirty="0"/>
          </a:p>
        </p:txBody>
      </p:sp>
      <p:pic>
        <p:nvPicPr>
          <p:cNvPr id="3" name="Picture 2"/>
          <p:cNvPicPr>
            <a:picLocks noChangeAspect="1"/>
          </p:cNvPicPr>
          <p:nvPr/>
        </p:nvPicPr>
        <p:blipFill>
          <a:blip r:embed="rId4"/>
          <a:stretch>
            <a:fillRect/>
          </a:stretch>
        </p:blipFill>
        <p:spPr>
          <a:xfrm>
            <a:off x="1714101" y="2075995"/>
            <a:ext cx="5715798" cy="3258005"/>
          </a:xfrm>
          <a:prstGeom prst="rect">
            <a:avLst/>
          </a:prstGeom>
        </p:spPr>
      </p:pic>
    </p:spTree>
    <p:extLst>
      <p:ext uri="{BB962C8B-B14F-4D97-AF65-F5344CB8AC3E}">
        <p14:creationId xmlns:p14="http://schemas.microsoft.com/office/powerpoint/2010/main" val="332374954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Uniform </a:t>
            </a:r>
            <a:r>
              <a:rPr lang="en-US" sz="4000" dirty="0"/>
              <a:t>grid and </a:t>
            </a:r>
            <a:r>
              <a:rPr lang="en-US" sz="4000" dirty="0" err="1"/>
              <a:t>kd</a:t>
            </a:r>
            <a:r>
              <a:rPr lang="en-US" sz="4000" dirty="0"/>
              <a:t>-tree in CUDA</a:t>
            </a:r>
          </a:p>
        </p:txBody>
      </p:sp>
      <p:sp>
        <p:nvSpPr>
          <p:cNvPr id="5" name="TextBox 4"/>
          <p:cNvSpPr txBox="1"/>
          <p:nvPr/>
        </p:nvSpPr>
        <p:spPr>
          <a:xfrm>
            <a:off x="1828800" y="5496036"/>
            <a:ext cx="5486400" cy="369332"/>
          </a:xfrm>
          <a:prstGeom prst="rect">
            <a:avLst/>
          </a:prstGeom>
          <a:noFill/>
        </p:spPr>
        <p:txBody>
          <a:bodyPr wrap="square" rtlCol="0">
            <a:spAutoFit/>
          </a:bodyPr>
          <a:lstStyle/>
          <a:p>
            <a:pPr algn="ctr"/>
            <a:r>
              <a:rPr lang="en-US" dirty="0">
                <a:hlinkClick r:id="rId3"/>
              </a:rPr>
              <a:t>Jeremy </a:t>
            </a:r>
            <a:r>
              <a:rPr lang="en-US" dirty="0" err="1">
                <a:hlinkClick r:id="rId3"/>
              </a:rPr>
              <a:t>Newlin</a:t>
            </a:r>
            <a:r>
              <a:rPr lang="en-US" dirty="0">
                <a:hlinkClick r:id="rId3"/>
              </a:rPr>
              <a:t> and Danny </a:t>
            </a:r>
            <a:r>
              <a:rPr lang="en-US" dirty="0" err="1">
                <a:hlinkClick r:id="rId3"/>
              </a:rPr>
              <a:t>Rerucha</a:t>
            </a:r>
            <a:r>
              <a:rPr lang="en-US" dirty="0" smtClean="0"/>
              <a:t> – Fall 2014</a:t>
            </a:r>
            <a:endParaRPr lang="en-US" dirty="0"/>
          </a:p>
        </p:txBody>
      </p:sp>
      <p:pic>
        <p:nvPicPr>
          <p:cNvPr id="11266" name="Picture 2"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3700" y="1996693"/>
            <a:ext cx="3276600" cy="3361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57996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dirty="0"/>
              <a:t>About Me</a:t>
            </a:r>
            <a:endParaRPr lang="en-US" dirty="0" smtClean="0"/>
          </a:p>
        </p:txBody>
      </p:sp>
      <p:sp>
        <p:nvSpPr>
          <p:cNvPr id="2" name="Content Placeholder 1"/>
          <p:cNvSpPr>
            <a:spLocks noGrp="1"/>
          </p:cNvSpPr>
          <p:nvPr>
            <p:ph idx="1"/>
          </p:nvPr>
        </p:nvSpPr>
        <p:spPr>
          <a:xfrm>
            <a:off x="457200" y="1981200"/>
            <a:ext cx="8458200" cy="609600"/>
          </a:xfrm>
        </p:spPr>
        <p:txBody>
          <a:bodyPr/>
          <a:lstStyle/>
          <a:p>
            <a:pPr eaLnBrk="1" hangingPunct="1">
              <a:defRPr/>
            </a:pPr>
            <a:r>
              <a:rPr lang="en-US" dirty="0" smtClean="0"/>
              <a:t>Here to facilitate inspiration, not really teach</a:t>
            </a:r>
          </a:p>
          <a:p>
            <a:pPr eaLnBrk="1" hangingPunct="1">
              <a:defRPr/>
            </a:pPr>
            <a:r>
              <a:rPr lang="en-US" dirty="0" smtClean="0"/>
              <a:t>Perhaps you will be inspired by</a:t>
            </a:r>
          </a:p>
          <a:p>
            <a:pPr lvl="1" eaLnBrk="1" hangingPunct="1">
              <a:defRPr/>
            </a:pPr>
            <a:r>
              <a:rPr lang="en-US" dirty="0" smtClean="0"/>
              <a:t>Past students</a:t>
            </a:r>
          </a:p>
          <a:p>
            <a:pPr lvl="1" eaLnBrk="1" hangingPunct="1">
              <a:defRPr/>
            </a:pPr>
            <a:r>
              <a:rPr lang="en-US" dirty="0" smtClean="0"/>
              <a:t>Your peers</a:t>
            </a:r>
          </a:p>
          <a:p>
            <a:pPr lvl="1" eaLnBrk="1" hangingPunct="1">
              <a:defRPr/>
            </a:pPr>
            <a:r>
              <a:rPr lang="en-US" dirty="0" smtClean="0"/>
              <a:t>The TAs</a:t>
            </a:r>
          </a:p>
          <a:p>
            <a:pPr lvl="1" eaLnBrk="1" hangingPunct="1">
              <a:defRPr/>
            </a:pPr>
            <a:r>
              <a:rPr lang="en-US" dirty="0" smtClean="0"/>
              <a:t>Yourself</a:t>
            </a:r>
          </a:p>
          <a:p>
            <a:pPr eaLnBrk="1" hangingPunct="1">
              <a:defRPr/>
            </a:pPr>
            <a:r>
              <a:rPr lang="en-US" dirty="0"/>
              <a:t>“Education is not the filling of a pail, but the lighting of a fire.”  - W. B. Yeats</a:t>
            </a:r>
          </a:p>
          <a:p>
            <a:pPr marL="0" indent="0" eaLnBrk="1" hangingPunct="1">
              <a:buNone/>
              <a:defRPr/>
            </a:pPr>
            <a:endParaRPr lang="en-US" dirty="0" smtClean="0"/>
          </a:p>
          <a:p>
            <a:pPr marL="0" indent="0" eaLnBrk="1" hangingPunct="1">
              <a:buFont typeface="Wingdings" pitchFamily="2" charset="2"/>
              <a:buNone/>
              <a:defRPr/>
            </a:pPr>
            <a:endParaRPr lang="en-US" dirty="0" smtClean="0"/>
          </a:p>
        </p:txBody>
      </p:sp>
    </p:spTree>
    <p:extLst>
      <p:ext uri="{BB962C8B-B14F-4D97-AF65-F5344CB8AC3E}">
        <p14:creationId xmlns:p14="http://schemas.microsoft.com/office/powerpoint/2010/main" val="278586025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Forward+ Renderer using OpenGL/Compute Shaders</a:t>
            </a:r>
          </a:p>
        </p:txBody>
      </p:sp>
      <p:sp>
        <p:nvSpPr>
          <p:cNvPr id="5" name="TextBox 4"/>
          <p:cNvSpPr txBox="1"/>
          <p:nvPr/>
        </p:nvSpPr>
        <p:spPr>
          <a:xfrm>
            <a:off x="1828800" y="5496036"/>
            <a:ext cx="5486400" cy="369332"/>
          </a:xfrm>
          <a:prstGeom prst="rect">
            <a:avLst/>
          </a:prstGeom>
          <a:noFill/>
        </p:spPr>
        <p:txBody>
          <a:bodyPr wrap="square" rtlCol="0">
            <a:spAutoFit/>
          </a:bodyPr>
          <a:lstStyle/>
          <a:p>
            <a:pPr algn="ctr"/>
            <a:r>
              <a:rPr lang="en-US" dirty="0">
                <a:hlinkClick r:id="rId3"/>
              </a:rPr>
              <a:t>Bradley </a:t>
            </a:r>
            <a:r>
              <a:rPr lang="en-US" dirty="0" err="1">
                <a:hlinkClick r:id="rId3"/>
              </a:rPr>
              <a:t>Crusco</a:t>
            </a:r>
            <a:r>
              <a:rPr lang="en-US" dirty="0">
                <a:hlinkClick r:id="rId3"/>
              </a:rPr>
              <a:t> </a:t>
            </a:r>
            <a:r>
              <a:rPr lang="en-US" dirty="0" smtClean="0">
                <a:hlinkClick r:id="rId3"/>
              </a:rPr>
              <a:t>and Megan </a:t>
            </a:r>
            <a:r>
              <a:rPr lang="en-US" dirty="0">
                <a:hlinkClick r:id="rId3"/>
              </a:rPr>
              <a:t>Moore</a:t>
            </a:r>
            <a:r>
              <a:rPr lang="en-US" dirty="0" smtClean="0"/>
              <a:t> – Fall 2015</a:t>
            </a:r>
            <a:endParaRPr lang="en-US" dirty="0"/>
          </a:p>
        </p:txBody>
      </p:sp>
      <p:pic>
        <p:nvPicPr>
          <p:cNvPr id="6" name="Picture 5"/>
          <p:cNvPicPr>
            <a:picLocks noChangeAspect="1"/>
          </p:cNvPicPr>
          <p:nvPr/>
        </p:nvPicPr>
        <p:blipFill>
          <a:blip r:embed="rId4"/>
          <a:stretch>
            <a:fillRect/>
          </a:stretch>
        </p:blipFill>
        <p:spPr>
          <a:xfrm>
            <a:off x="1612634" y="2166750"/>
            <a:ext cx="5918732" cy="3329286"/>
          </a:xfrm>
          <a:prstGeom prst="rect">
            <a:avLst/>
          </a:prstGeom>
        </p:spPr>
      </p:pic>
    </p:spTree>
    <p:extLst>
      <p:ext uri="{BB962C8B-B14F-4D97-AF65-F5344CB8AC3E}">
        <p14:creationId xmlns:p14="http://schemas.microsoft.com/office/powerpoint/2010/main" val="361449279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p:cNvSpPr>
            <a:spLocks noGrp="1"/>
          </p:cNvSpPr>
          <p:nvPr>
            <p:ph type="title"/>
          </p:nvPr>
        </p:nvSpPr>
        <p:spPr/>
        <p:txBody>
          <a:bodyPr/>
          <a:lstStyle/>
          <a:p>
            <a:r>
              <a:rPr lang="en-US" altLang="en-US" smtClean="0"/>
              <a:t>Twitter</a:t>
            </a:r>
          </a:p>
        </p:txBody>
      </p:sp>
      <p:pic>
        <p:nvPicPr>
          <p:cNvPr id="58370"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46763" y="2043114"/>
            <a:ext cx="3262312" cy="3544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8371"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150" y="2043114"/>
            <a:ext cx="2952750" cy="3563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8372"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94039" y="2043114"/>
            <a:ext cx="2668587" cy="3544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673542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Twitter</a:t>
            </a:r>
            <a:endParaRPr lang="en-US" dirty="0"/>
          </a:p>
        </p:txBody>
      </p:sp>
      <p:grpSp>
        <p:nvGrpSpPr>
          <p:cNvPr id="7" name="Group 6"/>
          <p:cNvGrpSpPr/>
          <p:nvPr/>
        </p:nvGrpSpPr>
        <p:grpSpPr>
          <a:xfrm>
            <a:off x="432095" y="1828800"/>
            <a:ext cx="8279811" cy="3309860"/>
            <a:chOff x="304800" y="2368693"/>
            <a:chExt cx="8279811" cy="3309860"/>
          </a:xfrm>
        </p:grpSpPr>
        <p:pic>
          <p:nvPicPr>
            <p:cNvPr id="4" name="Picture 3"/>
            <p:cNvPicPr>
              <a:picLocks noChangeAspect="1"/>
            </p:cNvPicPr>
            <p:nvPr/>
          </p:nvPicPr>
          <p:blipFill>
            <a:blip r:embed="rId3"/>
            <a:stretch>
              <a:fillRect/>
            </a:stretch>
          </p:blipFill>
          <p:spPr>
            <a:xfrm>
              <a:off x="304800" y="2368693"/>
              <a:ext cx="2630598" cy="2358893"/>
            </a:xfrm>
            <a:prstGeom prst="rect">
              <a:avLst/>
            </a:prstGeom>
          </p:spPr>
        </p:pic>
        <p:pic>
          <p:nvPicPr>
            <p:cNvPr id="5" name="Picture 4"/>
            <p:cNvPicPr>
              <a:picLocks noChangeAspect="1"/>
            </p:cNvPicPr>
            <p:nvPr/>
          </p:nvPicPr>
          <p:blipFill>
            <a:blip r:embed="rId4"/>
            <a:stretch>
              <a:fillRect/>
            </a:stretch>
          </p:blipFill>
          <p:spPr>
            <a:xfrm>
              <a:off x="3318777" y="2368693"/>
              <a:ext cx="2470045" cy="3309860"/>
            </a:xfrm>
            <a:prstGeom prst="rect">
              <a:avLst/>
            </a:prstGeom>
          </p:spPr>
        </p:pic>
        <p:pic>
          <p:nvPicPr>
            <p:cNvPr id="6" name="Picture 5"/>
            <p:cNvPicPr>
              <a:picLocks noChangeAspect="1"/>
            </p:cNvPicPr>
            <p:nvPr/>
          </p:nvPicPr>
          <p:blipFill>
            <a:blip r:embed="rId5"/>
            <a:stretch>
              <a:fillRect/>
            </a:stretch>
          </p:blipFill>
          <p:spPr>
            <a:xfrm>
              <a:off x="6172200" y="2368693"/>
              <a:ext cx="2412411" cy="2935237"/>
            </a:xfrm>
            <a:prstGeom prst="rect">
              <a:avLst/>
            </a:prstGeom>
          </p:spPr>
        </p:pic>
      </p:grpSp>
    </p:spTree>
    <p:extLst>
      <p:ext uri="{BB962C8B-B14F-4D97-AF65-F5344CB8AC3E}">
        <p14:creationId xmlns:p14="http://schemas.microsoft.com/office/powerpoint/2010/main" val="38349733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Shadertoy</a:t>
            </a:r>
            <a:endParaRPr lang="en-US" dirty="0"/>
          </a:p>
        </p:txBody>
      </p:sp>
      <p:pic>
        <p:nvPicPr>
          <p:cNvPr id="4" name="Picture 3"/>
          <p:cNvPicPr>
            <a:picLocks noChangeAspect="1"/>
          </p:cNvPicPr>
          <p:nvPr/>
        </p:nvPicPr>
        <p:blipFill>
          <a:blip r:embed="rId3"/>
          <a:stretch>
            <a:fillRect/>
          </a:stretch>
        </p:blipFill>
        <p:spPr>
          <a:xfrm>
            <a:off x="533400" y="1828800"/>
            <a:ext cx="3613702" cy="4562474"/>
          </a:xfrm>
          <a:prstGeom prst="rect">
            <a:avLst/>
          </a:prstGeom>
        </p:spPr>
      </p:pic>
      <p:sp>
        <p:nvSpPr>
          <p:cNvPr id="5" name="Rectangle 4"/>
          <p:cNvSpPr/>
          <p:nvPr/>
        </p:nvSpPr>
        <p:spPr>
          <a:xfrm>
            <a:off x="76200" y="6412468"/>
            <a:ext cx="4309770" cy="369332"/>
          </a:xfrm>
          <a:prstGeom prst="rect">
            <a:avLst/>
          </a:prstGeom>
        </p:spPr>
        <p:txBody>
          <a:bodyPr wrap="none">
            <a:spAutoFit/>
          </a:bodyPr>
          <a:lstStyle/>
          <a:p>
            <a:r>
              <a:rPr lang="en-US" dirty="0">
                <a:hlinkClick r:id="rId4"/>
              </a:rPr>
              <a:t>https://</a:t>
            </a:r>
            <a:r>
              <a:rPr lang="en-US" dirty="0" smtClean="0">
                <a:hlinkClick r:id="rId4"/>
              </a:rPr>
              <a:t>www.shadertoy.com/view/4l2SzV</a:t>
            </a:r>
            <a:endParaRPr lang="en-US" dirty="0"/>
          </a:p>
        </p:txBody>
      </p:sp>
    </p:spTree>
    <p:extLst>
      <p:ext uri="{BB962C8B-B14F-4D97-AF65-F5344CB8AC3E}">
        <p14:creationId xmlns:p14="http://schemas.microsoft.com/office/powerpoint/2010/main" val="28314721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dirty="0" smtClean="0"/>
              <a:t>Closing Thoughts</a:t>
            </a:r>
          </a:p>
        </p:txBody>
      </p:sp>
      <p:sp>
        <p:nvSpPr>
          <p:cNvPr id="2" name="Content Placeholder 1"/>
          <p:cNvSpPr>
            <a:spLocks noGrp="1"/>
          </p:cNvSpPr>
          <p:nvPr>
            <p:ph idx="1"/>
          </p:nvPr>
        </p:nvSpPr>
        <p:spPr>
          <a:xfrm>
            <a:off x="152400" y="1981200"/>
            <a:ext cx="8991600" cy="3048000"/>
          </a:xfrm>
        </p:spPr>
        <p:txBody>
          <a:bodyPr/>
          <a:lstStyle/>
          <a:p>
            <a:pPr eaLnBrk="1" hangingPunct="1">
              <a:defRPr/>
            </a:pPr>
            <a:r>
              <a:rPr lang="en-US" sz="2800" dirty="0"/>
              <a:t>I want </a:t>
            </a:r>
            <a:r>
              <a:rPr lang="en-US" sz="2800" dirty="0" smtClean="0"/>
              <a:t>CIS 565 to make a disproportional impact on you relative to other courses</a:t>
            </a:r>
            <a:endParaRPr lang="en-US" sz="2800" dirty="0"/>
          </a:p>
          <a:p>
            <a:pPr eaLnBrk="1" hangingPunct="1">
              <a:defRPr/>
            </a:pPr>
            <a:r>
              <a:rPr lang="en-US" sz="2800" dirty="0" smtClean="0"/>
              <a:t>Progress – students surpass teachers</a:t>
            </a:r>
          </a:p>
          <a:p>
            <a:pPr marL="0" indent="0" eaLnBrk="1" hangingPunct="1">
              <a:buFont typeface="Wingdings" pitchFamily="2" charset="2"/>
              <a:buNone/>
              <a:defRPr/>
            </a:pPr>
            <a:endParaRPr lang="en-US" sz="2800" dirty="0" smtClean="0"/>
          </a:p>
        </p:txBody>
      </p:sp>
      <p:pic>
        <p:nvPicPr>
          <p:cNvPr id="3" name="Picture 2"/>
          <p:cNvPicPr>
            <a:picLocks noChangeAspect="1"/>
          </p:cNvPicPr>
          <p:nvPr/>
        </p:nvPicPr>
        <p:blipFill>
          <a:blip r:embed="rId3"/>
          <a:stretch>
            <a:fillRect/>
          </a:stretch>
        </p:blipFill>
        <p:spPr>
          <a:xfrm>
            <a:off x="5908159" y="3505200"/>
            <a:ext cx="2931041" cy="3233057"/>
          </a:xfrm>
          <a:prstGeom prst="rect">
            <a:avLst/>
          </a:prstGeom>
        </p:spPr>
      </p:pic>
    </p:spTree>
    <p:extLst>
      <p:ext uri="{BB962C8B-B14F-4D97-AF65-F5344CB8AC3E}">
        <p14:creationId xmlns:p14="http://schemas.microsoft.com/office/powerpoint/2010/main" val="184018437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dirty="0" smtClean="0"/>
              <a:t>Reminders</a:t>
            </a:r>
          </a:p>
        </p:txBody>
      </p:sp>
      <p:sp>
        <p:nvSpPr>
          <p:cNvPr id="2" name="Content Placeholder 1"/>
          <p:cNvSpPr>
            <a:spLocks noGrp="1"/>
          </p:cNvSpPr>
          <p:nvPr>
            <p:ph idx="1"/>
          </p:nvPr>
        </p:nvSpPr>
        <p:spPr>
          <a:xfrm>
            <a:off x="152400" y="1981200"/>
            <a:ext cx="8991600" cy="4648200"/>
          </a:xfrm>
        </p:spPr>
        <p:txBody>
          <a:bodyPr/>
          <a:lstStyle/>
          <a:p>
            <a:pPr eaLnBrk="1" hangingPunct="1">
              <a:defRPr/>
            </a:pPr>
            <a:r>
              <a:rPr lang="en-US" sz="2800" dirty="0" smtClean="0"/>
              <a:t>Google Group</a:t>
            </a:r>
          </a:p>
          <a:p>
            <a:pPr lvl="1" eaLnBrk="1" hangingPunct="1">
              <a:defRPr/>
            </a:pPr>
            <a:r>
              <a:rPr lang="en-US" sz="2000" dirty="0" smtClean="0"/>
              <a:t>Signup</a:t>
            </a:r>
            <a:r>
              <a:rPr lang="en-US" sz="2000" dirty="0"/>
              <a:t>: </a:t>
            </a:r>
            <a:r>
              <a:rPr lang="en-US" sz="2000" dirty="0">
                <a:hlinkClick r:id="rId3"/>
              </a:rPr>
              <a:t>https://groups.google.com/forum/#!</a:t>
            </a:r>
            <a:r>
              <a:rPr lang="en-US" sz="2000" dirty="0" smtClean="0">
                <a:hlinkClick r:id="rId3"/>
              </a:rPr>
              <a:t>forum/cis-565-fall-2016</a:t>
            </a:r>
            <a:endParaRPr lang="en-US" sz="1800" dirty="0"/>
          </a:p>
          <a:p>
            <a:pPr marL="0" indent="0" eaLnBrk="1" hangingPunct="1">
              <a:buNone/>
              <a:defRPr/>
            </a:pPr>
            <a:endParaRPr lang="en-US" sz="2800" dirty="0" smtClean="0"/>
          </a:p>
          <a:p>
            <a:pPr eaLnBrk="1" hangingPunct="1">
              <a:defRPr/>
            </a:pPr>
            <a:r>
              <a:rPr lang="en-US" sz="2800" dirty="0" smtClean="0"/>
              <a:t>Project 0 is out!</a:t>
            </a:r>
          </a:p>
          <a:p>
            <a:pPr lvl="1" eaLnBrk="1" hangingPunct="1">
              <a:defRPr/>
            </a:pPr>
            <a:r>
              <a:rPr lang="en-US" sz="2000" dirty="0">
                <a:hlinkClick r:id="rId4"/>
              </a:rPr>
              <a:t>https://</a:t>
            </a:r>
            <a:r>
              <a:rPr lang="en-US" sz="2000" dirty="0" smtClean="0">
                <a:hlinkClick r:id="rId4"/>
              </a:rPr>
              <a:t>github.com/CIS565-Fall-2016/Project0-CUDA-Getting-Started</a:t>
            </a:r>
            <a:endParaRPr lang="en-US" sz="2000" dirty="0"/>
          </a:p>
          <a:p>
            <a:pPr eaLnBrk="1" hangingPunct="1">
              <a:defRPr/>
            </a:pPr>
            <a:endParaRPr lang="en-US" sz="2800" dirty="0" smtClean="0"/>
          </a:p>
          <a:p>
            <a:pPr eaLnBrk="1" hangingPunct="1">
              <a:defRPr/>
            </a:pPr>
            <a:r>
              <a:rPr lang="en-US" sz="2800" dirty="0" smtClean="0"/>
              <a:t>LinkedIn</a:t>
            </a:r>
          </a:p>
          <a:p>
            <a:pPr lvl="1" eaLnBrk="1" hangingPunct="1">
              <a:defRPr/>
            </a:pPr>
            <a:r>
              <a:rPr lang="en-US" sz="2400" dirty="0" smtClean="0"/>
              <a:t>Join our group: </a:t>
            </a:r>
            <a:r>
              <a:rPr lang="en-US" sz="1200" dirty="0">
                <a:hlinkClick r:id="rId5"/>
              </a:rPr>
              <a:t>https://</a:t>
            </a:r>
            <a:r>
              <a:rPr lang="en-US" sz="1200" dirty="0" smtClean="0">
                <a:hlinkClick r:id="rId5"/>
              </a:rPr>
              <a:t>www.linkedin.com/groups/GPU-Programming-Architecture-6540935</a:t>
            </a:r>
            <a:endParaRPr lang="en-US" dirty="0" smtClean="0"/>
          </a:p>
          <a:p>
            <a:pPr marL="0" indent="0" eaLnBrk="1" hangingPunct="1">
              <a:buNone/>
              <a:defRPr/>
            </a:pPr>
            <a:endParaRPr lang="en-US" sz="2800" dirty="0"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dirty="0" smtClean="0"/>
              <a:t>Teaching Assistants </a:t>
            </a:r>
          </a:p>
        </p:txBody>
      </p:sp>
      <p:sp>
        <p:nvSpPr>
          <p:cNvPr id="2" name="Content Placeholder 1"/>
          <p:cNvSpPr>
            <a:spLocks noGrp="1"/>
          </p:cNvSpPr>
          <p:nvPr>
            <p:ph idx="1"/>
          </p:nvPr>
        </p:nvSpPr>
        <p:spPr>
          <a:xfrm>
            <a:off x="457200" y="1981200"/>
            <a:ext cx="6324600" cy="609600"/>
          </a:xfrm>
        </p:spPr>
        <p:txBody>
          <a:bodyPr/>
          <a:lstStyle/>
          <a:p>
            <a:pPr eaLnBrk="1" hangingPunct="1">
              <a:defRPr/>
            </a:pPr>
            <a:r>
              <a:rPr lang="en-US" dirty="0" err="1"/>
              <a:t>Shuai</a:t>
            </a:r>
            <a:r>
              <a:rPr lang="en-US" dirty="0"/>
              <a:t> Shao (Shrek)</a:t>
            </a:r>
            <a:endParaRPr lang="en-US" dirty="0" smtClean="0"/>
          </a:p>
          <a:p>
            <a:pPr lvl="1" eaLnBrk="1" hangingPunct="1">
              <a:defRPr/>
            </a:pPr>
            <a:r>
              <a:rPr lang="en-US" dirty="0" smtClean="0">
                <a:hlinkClick r:id="rId3"/>
              </a:rPr>
              <a:t>shrekshao@gmail.com</a:t>
            </a:r>
            <a:endParaRPr lang="en-US" dirty="0" smtClean="0"/>
          </a:p>
          <a:p>
            <a:pPr lvl="1" eaLnBrk="1" hangingPunct="1">
              <a:defRPr/>
            </a:pPr>
            <a:r>
              <a:rPr lang="en-US" dirty="0">
                <a:hlinkClick r:id="rId4"/>
              </a:rPr>
              <a:t>@</a:t>
            </a:r>
            <a:r>
              <a:rPr lang="en-US" dirty="0" err="1">
                <a:hlinkClick r:id="rId4"/>
              </a:rPr>
              <a:t>shrekshao</a:t>
            </a:r>
            <a:endParaRPr lang="en-US" dirty="0" smtClean="0"/>
          </a:p>
          <a:p>
            <a:pPr eaLnBrk="1" hangingPunct="1">
              <a:defRPr/>
            </a:pPr>
            <a:r>
              <a:rPr lang="en-US" dirty="0" smtClean="0"/>
              <a:t>Office Hours</a:t>
            </a:r>
          </a:p>
          <a:p>
            <a:pPr lvl="1" eaLnBrk="1" hangingPunct="1">
              <a:defRPr/>
            </a:pPr>
            <a:r>
              <a:rPr lang="en-US" dirty="0"/>
              <a:t>Friday, </a:t>
            </a:r>
            <a:r>
              <a:rPr lang="en-US" dirty="0" smtClean="0"/>
              <a:t>5-7pm</a:t>
            </a:r>
          </a:p>
          <a:p>
            <a:pPr lvl="1" eaLnBrk="1" hangingPunct="1">
              <a:defRPr/>
            </a:pPr>
            <a:r>
              <a:rPr lang="en-US" dirty="0" smtClean="0"/>
              <a:t>SIG Lab</a:t>
            </a:r>
          </a:p>
          <a:p>
            <a:pPr eaLnBrk="1" hangingPunct="1">
              <a:defRPr/>
            </a:pPr>
            <a:endParaRPr lang="en-US" dirty="0" smtClean="0"/>
          </a:p>
          <a:p>
            <a:pPr marL="0" indent="0" eaLnBrk="1" hangingPunct="1">
              <a:buFont typeface="Wingdings" pitchFamily="2" charset="2"/>
              <a:buNone/>
              <a:defRPr/>
            </a:pPr>
            <a:endParaRPr lang="en-US" dirty="0" smtClean="0"/>
          </a:p>
        </p:txBody>
      </p:sp>
      <p:sp>
        <p:nvSpPr>
          <p:cNvPr id="7172" name="Text Box 6"/>
          <p:cNvSpPr txBox="1">
            <a:spLocks noChangeArrowheads="1"/>
          </p:cNvSpPr>
          <p:nvPr/>
        </p:nvSpPr>
        <p:spPr bwMode="auto">
          <a:xfrm>
            <a:off x="0" y="6553200"/>
            <a:ext cx="9144000"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r>
              <a:rPr lang="en-US" sz="1200" dirty="0">
                <a:hlinkClick r:id="rId5"/>
              </a:rPr>
              <a:t>https://shrekshao.github.io</a:t>
            </a:r>
            <a:r>
              <a:rPr lang="en-US" sz="1200" dirty="0" smtClean="0">
                <a:hlinkClick r:id="rId5"/>
              </a:rPr>
              <a:t>/</a:t>
            </a:r>
            <a:endParaRPr lang="en-US" sz="1200" dirty="0"/>
          </a:p>
        </p:txBody>
      </p:sp>
      <p:pic>
        <p:nvPicPr>
          <p:cNvPr id="2050" name="Picture 2" descr="https://pbs.twimg.com/media/CdnBU9ZVIAAwIL5.jpg:lar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26147" y="3262460"/>
            <a:ext cx="4184453" cy="31383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dirty="0" smtClean="0"/>
              <a:t>Teaching Assistants </a:t>
            </a:r>
          </a:p>
        </p:txBody>
      </p:sp>
      <p:sp>
        <p:nvSpPr>
          <p:cNvPr id="2" name="Content Placeholder 1"/>
          <p:cNvSpPr>
            <a:spLocks noGrp="1"/>
          </p:cNvSpPr>
          <p:nvPr>
            <p:ph idx="1"/>
          </p:nvPr>
        </p:nvSpPr>
        <p:spPr>
          <a:xfrm>
            <a:off x="457200" y="1981200"/>
            <a:ext cx="6324600" cy="609600"/>
          </a:xfrm>
        </p:spPr>
        <p:txBody>
          <a:bodyPr/>
          <a:lstStyle/>
          <a:p>
            <a:pPr eaLnBrk="1" hangingPunct="1">
              <a:defRPr/>
            </a:pPr>
            <a:r>
              <a:rPr lang="en-US" dirty="0" smtClean="0"/>
              <a:t>Gary Li</a:t>
            </a:r>
          </a:p>
          <a:p>
            <a:pPr lvl="1" eaLnBrk="1" hangingPunct="1">
              <a:defRPr/>
            </a:pPr>
            <a:r>
              <a:rPr lang="en-US" dirty="0" smtClean="0">
                <a:hlinkClick r:id="rId3"/>
              </a:rPr>
              <a:t>likang@seas.upenn.edu</a:t>
            </a:r>
            <a:endParaRPr lang="en-US" dirty="0" smtClean="0"/>
          </a:p>
          <a:p>
            <a:pPr eaLnBrk="1" hangingPunct="1">
              <a:defRPr/>
            </a:pPr>
            <a:r>
              <a:rPr lang="en-US" dirty="0" smtClean="0"/>
              <a:t>Office Hours</a:t>
            </a:r>
          </a:p>
          <a:p>
            <a:pPr lvl="1" eaLnBrk="1" hangingPunct="1">
              <a:defRPr/>
            </a:pPr>
            <a:r>
              <a:rPr lang="en-US" dirty="0" smtClean="0"/>
              <a:t>Tuesday, 5-7pm</a:t>
            </a:r>
          </a:p>
          <a:p>
            <a:pPr lvl="1" eaLnBrk="1" hangingPunct="1">
              <a:defRPr/>
            </a:pPr>
            <a:r>
              <a:rPr lang="en-US" dirty="0" smtClean="0"/>
              <a:t>SIG Lab</a:t>
            </a:r>
          </a:p>
          <a:p>
            <a:pPr eaLnBrk="1" hangingPunct="1">
              <a:defRPr/>
            </a:pPr>
            <a:endParaRPr lang="en-US" dirty="0" smtClean="0"/>
          </a:p>
          <a:p>
            <a:pPr marL="0" indent="0" eaLnBrk="1" hangingPunct="1">
              <a:buFont typeface="Wingdings" pitchFamily="2" charset="2"/>
              <a:buNone/>
              <a:defRPr/>
            </a:pPr>
            <a:endParaRPr lang="en-US" dirty="0" smtClean="0"/>
          </a:p>
        </p:txBody>
      </p:sp>
      <p:sp>
        <p:nvSpPr>
          <p:cNvPr id="7172" name="Text Box 6"/>
          <p:cNvSpPr txBox="1">
            <a:spLocks noChangeArrowheads="1"/>
          </p:cNvSpPr>
          <p:nvPr/>
        </p:nvSpPr>
        <p:spPr bwMode="auto">
          <a:xfrm>
            <a:off x="0" y="6553200"/>
            <a:ext cx="9144000"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r>
              <a:rPr lang="en-US" sz="1200" dirty="0">
                <a:hlinkClick r:id="rId4"/>
              </a:rPr>
              <a:t>http://</a:t>
            </a:r>
            <a:r>
              <a:rPr lang="en-US" sz="1200" dirty="0" smtClean="0">
                <a:hlinkClick r:id="rId4"/>
              </a:rPr>
              <a:t>likangning93.wixsite.com/home</a:t>
            </a:r>
            <a:endParaRPr lang="en-US" sz="1200" dirty="0"/>
          </a:p>
        </p:txBody>
      </p:sp>
      <p:pic>
        <p:nvPicPr>
          <p:cNvPr id="3" name="Picture 2"/>
          <p:cNvPicPr>
            <a:picLocks noChangeAspect="1"/>
          </p:cNvPicPr>
          <p:nvPr/>
        </p:nvPicPr>
        <p:blipFill>
          <a:blip r:embed="rId5"/>
          <a:stretch>
            <a:fillRect/>
          </a:stretch>
        </p:blipFill>
        <p:spPr>
          <a:xfrm>
            <a:off x="5486400" y="1981200"/>
            <a:ext cx="3080509" cy="3415072"/>
          </a:xfrm>
          <a:prstGeom prst="rect">
            <a:avLst/>
          </a:prstGeom>
        </p:spPr>
      </p:pic>
    </p:spTree>
    <p:extLst>
      <p:ext uri="{BB962C8B-B14F-4D97-AF65-F5344CB8AC3E}">
        <p14:creationId xmlns:p14="http://schemas.microsoft.com/office/powerpoint/2010/main" val="2405801854"/>
      </p:ext>
    </p:extLst>
  </p:cSld>
  <p:clrMapOvr>
    <a:masterClrMapping/>
  </p:clrMapOvr>
  <p:timing>
    <p:tnLst>
      <p:par>
        <p:cTn id="1" dur="indefinite" restart="never" nodeType="tmRoot"/>
      </p:par>
    </p:tnLst>
  </p:timing>
</p:sld>
</file>

<file path=ppt/theme/theme1.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Pixel</Template>
  <TotalTime>11859</TotalTime>
  <Words>3827</Words>
  <Application>Microsoft Office PowerPoint</Application>
  <PresentationFormat>On-screen Show (4:3)</PresentationFormat>
  <Paragraphs>754</Paragraphs>
  <Slides>75</Slides>
  <Notes>63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75</vt:i4>
      </vt:variant>
    </vt:vector>
  </HeadingPairs>
  <TitlesOfParts>
    <vt:vector size="84" baseType="lpstr">
      <vt:lpstr>ＭＳ Ｐゴシック</vt:lpstr>
      <vt:lpstr>ＭＳ Ｐゴシック</vt:lpstr>
      <vt:lpstr>Arial</vt:lpstr>
      <vt:lpstr>Arial Black</vt:lpstr>
      <vt:lpstr>Calibri</vt:lpstr>
      <vt:lpstr>Courier New</vt:lpstr>
      <vt:lpstr>Times New Roman</vt:lpstr>
      <vt:lpstr>Wingdings</vt:lpstr>
      <vt:lpstr>Pixel</vt:lpstr>
      <vt:lpstr>GPU Programming and Architecture:  Course Overview</vt:lpstr>
      <vt:lpstr>Lectures</vt:lpstr>
      <vt:lpstr>Recitations</vt:lpstr>
      <vt:lpstr>About Me</vt:lpstr>
      <vt:lpstr>About Me</vt:lpstr>
      <vt:lpstr>About Me</vt:lpstr>
      <vt:lpstr>About Me</vt:lpstr>
      <vt:lpstr>Teaching Assistants </vt:lpstr>
      <vt:lpstr>Teaching Assistants </vt:lpstr>
      <vt:lpstr>CIS 565 Alumni</vt:lpstr>
      <vt:lpstr>CIS 565 Hall of Fame (retired Fall 2013)</vt:lpstr>
      <vt:lpstr>Prerequisites</vt:lpstr>
      <vt:lpstr>Prerequisites</vt:lpstr>
      <vt:lpstr>Prerequisites</vt:lpstr>
      <vt:lpstr>Actual Prerequisites</vt:lpstr>
      <vt:lpstr>FAQ</vt:lpstr>
      <vt:lpstr>Course Website</vt:lpstr>
      <vt:lpstr>Google Group</vt:lpstr>
      <vt:lpstr>PowerPoint Presentation</vt:lpstr>
      <vt:lpstr>PowerPoint Presentation</vt:lpstr>
      <vt:lpstr>Completely Optional Books</vt:lpstr>
      <vt:lpstr>Course Topics</vt:lpstr>
      <vt:lpstr>Where are GPUs used?</vt:lpstr>
      <vt:lpstr>Course Topics</vt:lpstr>
      <vt:lpstr>Course Topics</vt:lpstr>
      <vt:lpstr>Course Topics</vt:lpstr>
      <vt:lpstr>Course Topics</vt:lpstr>
      <vt:lpstr>Course Topics</vt:lpstr>
      <vt:lpstr>Course Topics</vt:lpstr>
      <vt:lpstr>AMD Toyshop Demo</vt:lpstr>
      <vt:lpstr>AMD Leo Demo</vt:lpstr>
      <vt:lpstr>GPU Compute + Rendering</vt:lpstr>
      <vt:lpstr>Course Topics</vt:lpstr>
      <vt:lpstr>Turbulenz</vt:lpstr>
      <vt:lpstr>Unreal 4</vt:lpstr>
      <vt:lpstr>Doarama</vt:lpstr>
      <vt:lpstr>Marmoset Viewer</vt:lpstr>
      <vt:lpstr>Course Topics</vt:lpstr>
      <vt:lpstr>Course Topics</vt:lpstr>
      <vt:lpstr>Course Topics</vt:lpstr>
      <vt:lpstr>Course Topics</vt:lpstr>
      <vt:lpstr>Past CIS 565 Guest Speakers</vt:lpstr>
      <vt:lpstr>Fall 2016 Guest Lectures</vt:lpstr>
      <vt:lpstr>Hands-on Labs in Recitations</vt:lpstr>
      <vt:lpstr>Code sprint</vt:lpstr>
      <vt:lpstr>Grading</vt:lpstr>
      <vt:lpstr>Projects</vt:lpstr>
      <vt:lpstr>Projects</vt:lpstr>
      <vt:lpstr>Intensity</vt:lpstr>
      <vt:lpstr>Alumni Survey Results - GitHub</vt:lpstr>
      <vt:lpstr>Survey Results - GitHub</vt:lpstr>
      <vt:lpstr>On Interviews…</vt:lpstr>
      <vt:lpstr>Project Advice</vt:lpstr>
      <vt:lpstr>Project Advice</vt:lpstr>
      <vt:lpstr>Projects</vt:lpstr>
      <vt:lpstr>Survey Results – Open Source</vt:lpstr>
      <vt:lpstr>Survey Results – Open Source</vt:lpstr>
      <vt:lpstr>Survey Results – Open Source</vt:lpstr>
      <vt:lpstr> Academic Integrity</vt:lpstr>
      <vt:lpstr>Survey Results – Academic Integrity</vt:lpstr>
      <vt:lpstr>Final Projects</vt:lpstr>
      <vt:lpstr>Fast Pedestrian Recognition on the GPU</vt:lpstr>
      <vt:lpstr>Procedural Infinite City</vt:lpstr>
      <vt:lpstr>GPU-Based Physically-Based Photorealistic Unbiased Pathtracer</vt:lpstr>
      <vt:lpstr>Non-Photorealistic Toon Rendering</vt:lpstr>
      <vt:lpstr>WebGL Water Simulation</vt:lpstr>
      <vt:lpstr>Deferred Shading</vt:lpstr>
      <vt:lpstr>Accelerated Stochastic Progressive Photon Mapping On GPU</vt:lpstr>
      <vt:lpstr>Uniform grid and kd-tree in CUDA</vt:lpstr>
      <vt:lpstr>Forward+ Renderer using OpenGL/Compute Shaders</vt:lpstr>
      <vt:lpstr>Twitter</vt:lpstr>
      <vt:lpstr>Twitter</vt:lpstr>
      <vt:lpstr>Shadertoy</vt:lpstr>
      <vt:lpstr>Closing Thoughts</vt:lpstr>
      <vt:lpstr>Reminders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CozzDogg</dc:creator>
  <cp:lastModifiedBy>pjcozzi</cp:lastModifiedBy>
  <cp:revision>156</cp:revision>
  <cp:lastPrinted>2012-09-05T18:36:18Z</cp:lastPrinted>
  <dcterms:created xsi:type="dcterms:W3CDTF">2011-01-14T02:17:40Z</dcterms:created>
  <dcterms:modified xsi:type="dcterms:W3CDTF">2016-08-30T20:55:10Z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6</vt:i4>
  </property>
</Properties>
</file>